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59" r:id="rId4"/>
    <p:sldId id="278" r:id="rId5"/>
    <p:sldId id="265" r:id="rId6"/>
    <p:sldId id="260" r:id="rId7"/>
    <p:sldId id="303" r:id="rId8"/>
    <p:sldId id="280" r:id="rId9"/>
    <p:sldId id="258" r:id="rId10"/>
    <p:sldId id="281" r:id="rId11"/>
    <p:sldId id="279" r:id="rId12"/>
    <p:sldId id="273" r:id="rId13"/>
    <p:sldId id="274" r:id="rId14"/>
    <p:sldId id="275" r:id="rId15"/>
    <p:sldId id="276" r:id="rId16"/>
    <p:sldId id="288" r:id="rId17"/>
    <p:sldId id="277" r:id="rId18"/>
    <p:sldId id="299" r:id="rId19"/>
    <p:sldId id="295" r:id="rId20"/>
    <p:sldId id="290" r:id="rId21"/>
    <p:sldId id="272" r:id="rId22"/>
    <p:sldId id="312" r:id="rId23"/>
    <p:sldId id="282" r:id="rId24"/>
    <p:sldId id="301" r:id="rId25"/>
    <p:sldId id="292" r:id="rId26"/>
    <p:sldId id="283" r:id="rId27"/>
    <p:sldId id="318" r:id="rId28"/>
    <p:sldId id="284" r:id="rId29"/>
    <p:sldId id="313" r:id="rId30"/>
    <p:sldId id="263" r:id="rId31"/>
    <p:sldId id="308" r:id="rId32"/>
    <p:sldId id="309" r:id="rId33"/>
    <p:sldId id="310" r:id="rId34"/>
    <p:sldId id="286" r:id="rId35"/>
    <p:sldId id="311" r:id="rId36"/>
    <p:sldId id="287" r:id="rId37"/>
    <p:sldId id="314" r:id="rId38"/>
    <p:sldId id="285" r:id="rId39"/>
    <p:sldId id="315" r:id="rId4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46" autoAdjust="0"/>
    <p:restoredTop sz="94660"/>
  </p:normalViewPr>
  <p:slideViewPr>
    <p:cSldViewPr>
      <p:cViewPr varScale="1">
        <p:scale>
          <a:sx n="79" d="100"/>
          <a:sy n="79" d="100"/>
        </p:scale>
        <p:origin x="1627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Phylum</c:v>
                </c:pt>
              </c:strCache>
            </c:strRef>
          </c:tx>
          <c:dPt>
            <c:idx val="1"/>
            <c:bubble3D val="0"/>
            <c:explosion val="12"/>
            <c:extLst>
              <c:ext xmlns:c16="http://schemas.microsoft.com/office/drawing/2014/chart" uri="{C3380CC4-5D6E-409C-BE32-E72D297353CC}">
                <c16:uniqueId val="{00000000-A893-45D2-A13F-A6DF28FDB2B5}"/>
              </c:ext>
            </c:extLst>
          </c:dPt>
          <c:cat>
            <c:strRef>
              <c:f>Sheet1!$A$2:$A$12</c:f>
              <c:strCache>
                <c:ptCount val="11"/>
                <c:pt idx="0">
                  <c:v>Arthropoda</c:v>
                </c:pt>
                <c:pt idx="1">
                  <c:v>Mollusca</c:v>
                </c:pt>
                <c:pt idx="2">
                  <c:v>Nematoda</c:v>
                </c:pt>
                <c:pt idx="3">
                  <c:v>Chordata</c:v>
                </c:pt>
                <c:pt idx="4">
                  <c:v>Platyhelminthes</c:v>
                </c:pt>
                <c:pt idx="5">
                  <c:v>Porifera</c:v>
                </c:pt>
                <c:pt idx="6">
                  <c:v>Cnidaria</c:v>
                </c:pt>
                <c:pt idx="7">
                  <c:v>Annelida</c:v>
                </c:pt>
                <c:pt idx="8">
                  <c:v>Echinodermata</c:v>
                </c:pt>
                <c:pt idx="9">
                  <c:v>Bryozoa</c:v>
                </c:pt>
                <c:pt idx="10">
                  <c:v>24 "minor phyla"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1134000</c:v>
                </c:pt>
                <c:pt idx="1">
                  <c:v>110000</c:v>
                </c:pt>
                <c:pt idx="2">
                  <c:v>80000</c:v>
                </c:pt>
                <c:pt idx="3">
                  <c:v>50000</c:v>
                </c:pt>
                <c:pt idx="4">
                  <c:v>25000</c:v>
                </c:pt>
                <c:pt idx="5">
                  <c:v>10000</c:v>
                </c:pt>
                <c:pt idx="6">
                  <c:v>9500</c:v>
                </c:pt>
                <c:pt idx="7">
                  <c:v>9000</c:v>
                </c:pt>
                <c:pt idx="8">
                  <c:v>6000</c:v>
                </c:pt>
                <c:pt idx="9">
                  <c:v>5000</c:v>
                </c:pt>
                <c:pt idx="10">
                  <c:v>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93-45D2-A13F-A6DF28FDB2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Class</c:v>
                </c:pt>
              </c:strCache>
            </c:strRef>
          </c:tx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0-EA37-4B69-8C3A-C4D00FD1958D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EA37-4B69-8C3A-C4D00FD1958D}"/>
              </c:ext>
            </c:extLst>
          </c:dPt>
          <c:cat>
            <c:strRef>
              <c:f>Sheet1!$A$2:$A$9</c:f>
              <c:strCache>
                <c:ptCount val="8"/>
                <c:pt idx="0">
                  <c:v>Caudofoveata</c:v>
                </c:pt>
                <c:pt idx="1">
                  <c:v>Solenogastres</c:v>
                </c:pt>
                <c:pt idx="2">
                  <c:v>Polyplacophora</c:v>
                </c:pt>
                <c:pt idx="3">
                  <c:v>Monoplacophora</c:v>
                </c:pt>
                <c:pt idx="4">
                  <c:v>Gastropoda</c:v>
                </c:pt>
                <c:pt idx="5">
                  <c:v>Cephalopoda</c:v>
                </c:pt>
                <c:pt idx="6">
                  <c:v>Bivalvia</c:v>
                </c:pt>
                <c:pt idx="7">
                  <c:v>Scaphopoda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100</c:v>
                </c:pt>
                <c:pt idx="1">
                  <c:v>200</c:v>
                </c:pt>
                <c:pt idx="2">
                  <c:v>750</c:v>
                </c:pt>
                <c:pt idx="3">
                  <c:v>30</c:v>
                </c:pt>
                <c:pt idx="4">
                  <c:v>100000</c:v>
                </c:pt>
                <c:pt idx="5">
                  <c:v>700</c:v>
                </c:pt>
                <c:pt idx="6">
                  <c:v>9200</c:v>
                </c:pt>
                <c:pt idx="7">
                  <c:v>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37-4B69-8C3A-C4D00FD195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5D51-4B26-AD4E-4594D38DB2F2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5D51-4B26-AD4E-4594D38DB2F2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5D51-4B26-AD4E-4594D38DB2F2}"/>
              </c:ext>
            </c:extLst>
          </c:dPt>
          <c:cat>
            <c:strRef>
              <c:f>Sheet1!$A$2:$A$4</c:f>
              <c:strCache>
                <c:ptCount val="3"/>
                <c:pt idx="0">
                  <c:v>Marine</c:v>
                </c:pt>
                <c:pt idx="1">
                  <c:v>Freshwater</c:v>
                </c:pt>
                <c:pt idx="2">
                  <c:v>Terrestrial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81000</c:v>
                </c:pt>
                <c:pt idx="1">
                  <c:v>5000</c:v>
                </c:pt>
                <c:pt idx="2">
                  <c:v>24000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51-4B26-AD4E-4594D38DB2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416A0-2211-478F-AA3C-736528F9982A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1DB79-5F7D-416E-90D0-681D1AD0E0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76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DC803-9828-4A2A-BBCF-A985461CA92B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D4B08-C5F9-4C8D-911E-6BA63C5D21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8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Distinguish malacology vs. conchology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D4B08-C5F9-4C8D-911E-6BA63C5D217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19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Point</a:t>
            </a:r>
            <a:r>
              <a:rPr lang="en-US" baseline="0" dirty="0"/>
              <a:t> out adductor muscles.</a:t>
            </a:r>
          </a:p>
          <a:p>
            <a:r>
              <a:rPr lang="en-US" baseline="0" dirty="0"/>
              <a:t>Food path from inhalant siphon, filtered through gills, passed to mouth in mantle cavity, to rectum, and voided through exhalant siphon.</a:t>
            </a:r>
          </a:p>
          <a:p>
            <a:r>
              <a:rPr lang="en-US" baseline="0" dirty="0"/>
              <a:t>Note that there is no ganglion or “brain” in the figure.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D4B08-C5F9-4C8D-911E-6BA63C5D217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family</a:t>
            </a:r>
            <a:r>
              <a:rPr lang="en-US" baseline="0" dirty="0"/>
              <a:t> has secondarily evolved a </a:t>
            </a:r>
            <a:r>
              <a:rPr lang="en-US" baseline="0" dirty="0" err="1"/>
              <a:t>bivalved</a:t>
            </a:r>
            <a:r>
              <a:rPr lang="en-US" baseline="0" dirty="0"/>
              <a:t> shell.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D4B08-C5F9-4C8D-911E-6BA63C5D217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509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Point out: </a:t>
            </a:r>
            <a:r>
              <a:rPr lang="en-US" dirty="0" err="1"/>
              <a:t>protoconch</a:t>
            </a:r>
            <a:r>
              <a:rPr lang="en-US" dirty="0"/>
              <a:t>, logarithmic growth in 3 dimensions,</a:t>
            </a:r>
            <a:r>
              <a:rPr lang="en-US" baseline="0" dirty="0"/>
              <a:t> </a:t>
            </a:r>
            <a:r>
              <a:rPr lang="en-US" baseline="0" dirty="0" err="1"/>
              <a:t>columella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D4B08-C5F9-4C8D-911E-6BA63C5D217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Sinistrality</a:t>
            </a:r>
            <a:r>
              <a:rPr lang="en-US" baseline="0" dirty="0"/>
              <a:t> and ambidextrous-ness is more common in terrestrial species; must be less selective pressure.</a:t>
            </a:r>
          </a:p>
          <a:p>
            <a:r>
              <a:rPr lang="en-US" baseline="0" dirty="0"/>
              <a:t>Interesting genetics, worked out with common European pond snail, </a:t>
            </a:r>
            <a:r>
              <a:rPr lang="en-US" baseline="0" dirty="0" err="1"/>
              <a:t>Lymnaea</a:t>
            </a:r>
            <a:r>
              <a:rPr lang="en-US" baseline="0" dirty="0"/>
              <a:t> </a:t>
            </a:r>
            <a:r>
              <a:rPr lang="en-US" baseline="0" dirty="0" err="1"/>
              <a:t>stagnalis</a:t>
            </a:r>
            <a:r>
              <a:rPr lang="en-US" baseline="0" dirty="0"/>
              <a:t>.</a:t>
            </a:r>
            <a:endParaRPr lang="en-US" dirty="0"/>
          </a:p>
          <a:p>
            <a:r>
              <a:rPr lang="en-US" dirty="0"/>
              <a:t>Asymmetry in bivalves!  Wave-sorting.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D4B08-C5F9-4C8D-911E-6BA63C5D217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34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D4B08-C5F9-4C8D-911E-6BA63C5D217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Feeding is one of three main tasks of any living thing.  The other two are avoiding being eaten (see octopus video in handout) and reproduction.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D4B08-C5F9-4C8D-911E-6BA63C5D217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53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Spiral cleavage is shared with annelids and arthropods.  Opposite of spiral cleavage is radial (echinoderms and chordates).</a:t>
            </a:r>
          </a:p>
          <a:p>
            <a:r>
              <a:rPr lang="en-US" dirty="0"/>
              <a:t>Cephalopods</a:t>
            </a:r>
            <a:r>
              <a:rPr lang="en-US" baseline="0" dirty="0"/>
              <a:t> lack a </a:t>
            </a:r>
            <a:r>
              <a:rPr lang="en-US" baseline="0" dirty="0" err="1"/>
              <a:t>trochophore</a:t>
            </a:r>
            <a:r>
              <a:rPr lang="en-US" baseline="0" dirty="0"/>
              <a:t> and larval stage; development is completed within the egg.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D4B08-C5F9-4C8D-911E-6BA63C5D217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374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fornicata</a:t>
            </a:r>
            <a:r>
              <a:rPr lang="en-US" dirty="0"/>
              <a:t>” does not mean what you think it does.</a:t>
            </a:r>
          </a:p>
          <a:p>
            <a:r>
              <a:rPr lang="en-US" dirty="0" err="1"/>
              <a:t>Pheromonal</a:t>
            </a:r>
            <a:r>
              <a:rPr lang="en-US" dirty="0"/>
              <a:t> control</a:t>
            </a:r>
            <a:r>
              <a:rPr lang="en-US" baseline="0" dirty="0"/>
              <a:t> of sex.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D4B08-C5F9-4C8D-911E-6BA63C5D217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539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Yet another </a:t>
            </a:r>
            <a:r>
              <a:rPr lang="en-US" dirty="0" err="1"/>
              <a:t>youtube</a:t>
            </a:r>
            <a:r>
              <a:rPr lang="en-US" dirty="0"/>
              <a:t> video</a:t>
            </a:r>
            <a:r>
              <a:rPr lang="en-US" baseline="0" dirty="0"/>
              <a:t> I can’t show: cone snail eating a </a:t>
            </a:r>
            <a:r>
              <a:rPr lang="en-US" baseline="0" dirty="0" err="1"/>
              <a:t>nemo</a:t>
            </a:r>
            <a:r>
              <a:rPr lang="en-US" baseline="0" dirty="0"/>
              <a:t>.  In real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D4B08-C5F9-4C8D-911E-6BA63C5D217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687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uses, </a:t>
            </a:r>
            <a:r>
              <a:rPr lang="en-US" dirty="0" err="1"/>
              <a:t>Tyrian</a:t>
            </a:r>
            <a:r>
              <a:rPr lang="en-US" dirty="0"/>
              <a:t> purple, religious symbolism (</a:t>
            </a:r>
            <a:r>
              <a:rPr lang="en-US" dirty="0" err="1"/>
              <a:t>chank</a:t>
            </a:r>
            <a:r>
              <a:rPr lang="en-US" dirty="0"/>
              <a:t>),</a:t>
            </a:r>
            <a:r>
              <a:rPr lang="en-US" baseline="0" dirty="0"/>
              <a:t> pets.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D4B08-C5F9-4C8D-911E-6BA63C5D217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32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D4B08-C5F9-4C8D-911E-6BA63C5D217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379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Introduced from</a:t>
            </a:r>
            <a:r>
              <a:rPr lang="en-US" baseline="0" dirty="0"/>
              <a:t> a specimen brought in as a pet.  Escaped and began munching on neighbors’ gardens, so it must be controlled.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D4B08-C5F9-4C8D-911E-6BA63C5D217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103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better way</a:t>
            </a:r>
            <a:r>
              <a:rPr lang="en-US" baseline="0" dirty="0"/>
              <a:t> to control an herbivore than to introduce a voracious carnivore from the Southeastern US?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D4B08-C5F9-4C8D-911E-6BA63C5D217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054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Which, unfortunately, developed a taste for the local escargot.  All species of </a:t>
            </a:r>
            <a:r>
              <a:rPr lang="en-US" dirty="0" err="1"/>
              <a:t>Achatinella</a:t>
            </a:r>
            <a:r>
              <a:rPr lang="en-US" baseline="0" dirty="0"/>
              <a:t> are now listed as extinct or highly endangered.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D4B08-C5F9-4C8D-911E-6BA63C5D217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753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Competes by monopolizing</a:t>
            </a:r>
            <a:r>
              <a:rPr lang="en-US" baseline="0" dirty="0"/>
              <a:t> all available settling surfaces, even settling on indigenous bivalves and smothering them.</a:t>
            </a:r>
          </a:p>
          <a:p>
            <a:r>
              <a:rPr lang="en-US" baseline="0" dirty="0"/>
              <a:t>Astronomical reproductive rates.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D4B08-C5F9-4C8D-911E-6BA63C5D217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622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</a:t>
            </a:r>
            <a:r>
              <a:rPr lang="en-US" dirty="0" err="1"/>
              <a:t>protoconch</a:t>
            </a:r>
            <a:r>
              <a:rPr lang="en-US" dirty="0"/>
              <a:t>.</a:t>
            </a:r>
          </a:p>
          <a:p>
            <a:r>
              <a:rPr lang="en-US" dirty="0"/>
              <a:t>Mention torsion.  NOT</a:t>
            </a:r>
            <a:r>
              <a:rPr lang="en-US" baseline="0" dirty="0"/>
              <a:t> related to coiling into shell.  Results in figure-8 nerve cord.  Brings anus to right above mouth!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D4B08-C5F9-4C8D-911E-6BA63C5D217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41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D4B08-C5F9-4C8D-911E-6BA63C5D217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66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Other things have shells, but are not mollusks:</a:t>
            </a:r>
            <a:r>
              <a:rPr lang="en-US" baseline="0" dirty="0"/>
              <a:t> barnacles (once considered mollusks), sea urchins, turtles, armadillos.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D4B08-C5F9-4C8D-911E-6BA63C5D217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52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</a:t>
            </a:r>
            <a:r>
              <a:rPr lang="en-US" dirty="0" err="1"/>
              <a:t>youtube</a:t>
            </a:r>
            <a:r>
              <a:rPr lang="en-US" dirty="0"/>
              <a:t> video on handout.  When you watch it, also notice how the foot is used in movement.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D4B08-C5F9-4C8D-911E-6BA63C5D217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63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Relationships</a:t>
            </a:r>
            <a:r>
              <a:rPr lang="en-US" baseline="0" dirty="0"/>
              <a:t> among the groups are not well worked out.  2011 paper proposed dramatic </a:t>
            </a:r>
            <a:r>
              <a:rPr lang="en-US" baseline="0" dirty="0" err="1"/>
              <a:t>rearrangment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D4B08-C5F9-4C8D-911E-6BA63C5D217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27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Ancestral mollusk</a:t>
            </a:r>
            <a:r>
              <a:rPr lang="en-US" baseline="0" dirty="0"/>
              <a:t> now thought to have resembled a </a:t>
            </a:r>
            <a:r>
              <a:rPr lang="en-US" baseline="0" dirty="0" err="1"/>
              <a:t>solenogaster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D4B08-C5F9-4C8D-911E-6BA63C5D217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98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common name.</a:t>
            </a:r>
          </a:p>
          <a:p>
            <a:r>
              <a:rPr lang="en-US" dirty="0"/>
              <a:t>Lazarus</a:t>
            </a:r>
            <a:r>
              <a:rPr lang="en-US" baseline="0" dirty="0"/>
              <a:t> vs. Elvis taxa.</a:t>
            </a:r>
          </a:p>
          <a:p>
            <a:r>
              <a:rPr lang="en-US" baseline="0" dirty="0"/>
              <a:t>Living species may be degenerate </a:t>
            </a:r>
            <a:r>
              <a:rPr lang="en-US" baseline="0" dirty="0" err="1"/>
              <a:t>chitons</a:t>
            </a:r>
            <a:r>
              <a:rPr lang="en-US" baseline="0" dirty="0"/>
              <a:t>, rather than ancestral gastropods.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D4B08-C5F9-4C8D-911E-6BA63C5D217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72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etymological basis for “octopi.”</a:t>
            </a:r>
          </a:p>
          <a:p>
            <a:r>
              <a:rPr lang="en-US" baseline="0" dirty="0"/>
              <a:t>Chambers of nautilus connected by fleshy </a:t>
            </a:r>
            <a:r>
              <a:rPr lang="en-US" baseline="0" dirty="0" err="1"/>
              <a:t>siphuncle</a:t>
            </a:r>
            <a:r>
              <a:rPr lang="en-US" baseline="0" dirty="0"/>
              <a:t>, which absorbs and secretes gases to regulate buoyancy.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D4B08-C5F9-4C8D-911E-6BA63C5D217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38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92F1-AB0C-465E-8FE5-C40313C71753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499E-F0A2-4B10-8555-471D674C3F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92F1-AB0C-465E-8FE5-C40313C71753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499E-F0A2-4B10-8555-471D674C3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92F1-AB0C-465E-8FE5-C40313C71753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499E-F0A2-4B10-8555-471D674C3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92F1-AB0C-465E-8FE5-C40313C71753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499E-F0A2-4B10-8555-471D674C3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92F1-AB0C-465E-8FE5-C40313C71753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499E-F0A2-4B10-8555-471D674C3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92F1-AB0C-465E-8FE5-C40313C71753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499E-F0A2-4B10-8555-471D674C3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92F1-AB0C-465E-8FE5-C40313C71753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499E-F0A2-4B10-8555-471D674C3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92F1-AB0C-465E-8FE5-C40313C71753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499E-F0A2-4B10-8555-471D674C3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92F1-AB0C-465E-8FE5-C40313C71753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499E-F0A2-4B10-8555-471D674C3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92F1-AB0C-465E-8FE5-C40313C71753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499E-F0A2-4B10-8555-471D674C3F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39492F1-AB0C-465E-8FE5-C40313C71753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45F499E-F0A2-4B10-8555-471D674C3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39492F1-AB0C-465E-8FE5-C40313C71753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45F499E-F0A2-4B10-8555-471D674C3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hyperlink" Target="http://www.conchologistsofamerica.com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youtu.be/mLVDwlrSq5U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2228850"/>
          </a:xfrm>
        </p:spPr>
        <p:txBody>
          <a:bodyPr>
            <a:normAutofit/>
          </a:bodyPr>
          <a:lstStyle/>
          <a:p>
            <a:r>
              <a:rPr lang="en-US" dirty="0" err="1"/>
              <a:t>Malacology</a:t>
            </a:r>
            <a:r>
              <a:rPr lang="en-US" dirty="0"/>
              <a:t> 101:</a:t>
            </a:r>
            <a:br>
              <a:rPr lang="en-US" dirty="0"/>
            </a:br>
            <a:r>
              <a:rPr lang="en-US" dirty="0"/>
              <a:t>Hard Talk on a</a:t>
            </a:r>
            <a:br>
              <a:rPr lang="en-US" dirty="0"/>
            </a:br>
            <a:r>
              <a:rPr lang="en-US" dirty="0"/>
              <a:t>Soft Topic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181600"/>
            <a:ext cx="8077200" cy="1295400"/>
          </a:xfrm>
        </p:spPr>
        <p:txBody>
          <a:bodyPr>
            <a:normAutofit/>
          </a:bodyPr>
          <a:lstStyle/>
          <a:p>
            <a:r>
              <a:rPr lang="en-US" dirty="0"/>
              <a:t>Bruce Neville</a:t>
            </a:r>
          </a:p>
          <a:p>
            <a:r>
              <a:rPr lang="en-US" dirty="0"/>
              <a:t>Conchologists of America</a:t>
            </a:r>
          </a:p>
          <a:p>
            <a:r>
              <a:rPr lang="en-US" dirty="0"/>
              <a:t>27 July 2015</a:t>
            </a:r>
          </a:p>
        </p:txBody>
      </p:sp>
      <p:pic>
        <p:nvPicPr>
          <p:cNvPr id="5" name="Picture 4" descr="A picture containing symbol, font, graphics, screenshot&#10;&#10;Description automatically generated">
            <a:extLst>
              <a:ext uri="{FF2B5EF4-FFF2-40B4-BE49-F238E27FC236}">
                <a16:creationId xmlns:a16="http://schemas.microsoft.com/office/drawing/2014/main" id="{5F8B5BB4-6807-6D00-C6C8-7679D86F9A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649" y="6047558"/>
            <a:ext cx="1227411" cy="4294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Caudofoveata</a:t>
            </a:r>
            <a:r>
              <a:rPr lang="en-US" dirty="0"/>
              <a:t> and </a:t>
            </a:r>
            <a:r>
              <a:rPr lang="en-US" dirty="0" err="1"/>
              <a:t>Solenogastres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28" y="1752600"/>
            <a:ext cx="4046051" cy="416586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Two major groups:</a:t>
            </a:r>
          </a:p>
          <a:p>
            <a:pPr lvl="1"/>
            <a:r>
              <a:rPr lang="en-US" dirty="0" err="1"/>
              <a:t>Glistenworms</a:t>
            </a:r>
            <a:endParaRPr lang="en-US" dirty="0"/>
          </a:p>
          <a:p>
            <a:pPr lvl="1"/>
            <a:r>
              <a:rPr lang="en-US" dirty="0" err="1"/>
              <a:t>Solenogasters</a:t>
            </a:r>
            <a:endParaRPr lang="en-US" dirty="0"/>
          </a:p>
          <a:p>
            <a:r>
              <a:rPr lang="en-US" dirty="0"/>
              <a:t>About 300 species</a:t>
            </a:r>
          </a:p>
          <a:p>
            <a:r>
              <a:rPr lang="en-US" dirty="0"/>
              <a:t>All species marine</a:t>
            </a:r>
          </a:p>
          <a:p>
            <a:r>
              <a:rPr lang="en-US" dirty="0"/>
              <a:t>Poorly known</a:t>
            </a:r>
          </a:p>
          <a:p>
            <a:r>
              <a:rPr lang="en-US" dirty="0"/>
              <a:t>Radula is present</a:t>
            </a:r>
          </a:p>
          <a:p>
            <a:r>
              <a:rPr lang="en-US" dirty="0"/>
              <a:t>Spicules, but no shell</a:t>
            </a:r>
          </a:p>
          <a:p>
            <a:r>
              <a:rPr lang="en-US" dirty="0"/>
              <a:t>Burrowing micro-predators (</a:t>
            </a:r>
            <a:r>
              <a:rPr lang="en-US" dirty="0" err="1"/>
              <a:t>glistenworms</a:t>
            </a:r>
            <a:r>
              <a:rPr lang="en-US" dirty="0"/>
              <a:t>) or epizoic carnivores (</a:t>
            </a:r>
            <a:r>
              <a:rPr lang="en-US" dirty="0" err="1"/>
              <a:t>solenogasters</a:t>
            </a:r>
            <a:r>
              <a:rPr lang="en-US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6019800"/>
            <a:ext cx="449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Epimenia</a:t>
            </a:r>
            <a:r>
              <a:rPr lang="en-US" sz="1200" i="1" dirty="0"/>
              <a:t> </a:t>
            </a:r>
            <a:r>
              <a:rPr lang="en-US" sz="1200" i="1" dirty="0" err="1"/>
              <a:t>verrucosa</a:t>
            </a:r>
            <a:r>
              <a:rPr lang="en-US" sz="1200" i="1" dirty="0"/>
              <a:t> </a:t>
            </a:r>
            <a:r>
              <a:rPr lang="en-US" sz="1200" dirty="0"/>
              <a:t>(</a:t>
            </a:r>
            <a:r>
              <a:rPr lang="en-US" sz="1200" dirty="0" err="1"/>
              <a:t>Nierstrasz</a:t>
            </a:r>
            <a:r>
              <a:rPr lang="en-US" sz="1200" dirty="0"/>
              <a:t> 1902)</a:t>
            </a:r>
          </a:p>
          <a:p>
            <a:r>
              <a:rPr lang="en-US" sz="1200" dirty="0"/>
              <a:t>Photo: </a:t>
            </a:r>
            <a:r>
              <a:rPr lang="en-US" sz="1200" dirty="0" err="1"/>
              <a:t>Show_ryu</a:t>
            </a:r>
            <a:r>
              <a:rPr lang="en-US" sz="1200" dirty="0"/>
              <a:t>, </a:t>
            </a:r>
            <a:r>
              <a:rPr lang="en-US" sz="1200" dirty="0" err="1"/>
              <a:t>WikiCommons</a:t>
            </a:r>
            <a:r>
              <a:rPr lang="en-US" sz="1200" dirty="0"/>
              <a:t>, GNU Free Documentation License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744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Polyplacophora</a:t>
            </a:r>
            <a:endParaRPr lang="en-US" dirty="0"/>
          </a:p>
        </p:txBody>
      </p:sp>
      <p:pic>
        <p:nvPicPr>
          <p:cNvPr id="7" name="Content Placeholder 6" descr="Tonicella-lineat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346446" y="2777756"/>
            <a:ext cx="4038600" cy="2445491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Chitons</a:t>
            </a:r>
            <a:endParaRPr lang="en-US" dirty="0"/>
          </a:p>
          <a:p>
            <a:r>
              <a:rPr lang="en-US" dirty="0"/>
              <a:t>About 750 species</a:t>
            </a:r>
          </a:p>
          <a:p>
            <a:r>
              <a:rPr lang="en-US" dirty="0"/>
              <a:t>All species marine</a:t>
            </a:r>
          </a:p>
          <a:p>
            <a:r>
              <a:rPr lang="en-US" dirty="0"/>
              <a:t>Eight shell plates plus spicules</a:t>
            </a:r>
          </a:p>
          <a:p>
            <a:r>
              <a:rPr lang="en-US" dirty="0"/>
              <a:t>Live in rocky habitats</a:t>
            </a:r>
          </a:p>
          <a:p>
            <a:r>
              <a:rPr lang="en-US" dirty="0"/>
              <a:t>Scrape algae from rocks</a:t>
            </a:r>
          </a:p>
          <a:p>
            <a:r>
              <a:rPr lang="en-US" dirty="0" err="1"/>
              <a:t>Radular</a:t>
            </a:r>
            <a:r>
              <a:rPr lang="en-US" dirty="0"/>
              <a:t> teeth with magnetic iron cusps</a:t>
            </a:r>
          </a:p>
          <a:p>
            <a:r>
              <a:rPr lang="en-US" dirty="0"/>
              <a:t>Thought to be used in homing behavior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62484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Tonicella</a:t>
            </a:r>
            <a:r>
              <a:rPr lang="en-US" sz="1200" i="1" dirty="0"/>
              <a:t> </a:t>
            </a:r>
            <a:r>
              <a:rPr lang="en-US" sz="1200" i="1" dirty="0" err="1"/>
              <a:t>lineata</a:t>
            </a:r>
            <a:r>
              <a:rPr lang="en-US" sz="1200" i="1" dirty="0"/>
              <a:t> </a:t>
            </a:r>
            <a:r>
              <a:rPr lang="en-US" sz="1200" dirty="0"/>
              <a:t>(Wood 1815)  </a:t>
            </a:r>
          </a:p>
          <a:p>
            <a:r>
              <a:rPr lang="en-US" sz="1200" dirty="0"/>
              <a:t>Photo: Magnus </a:t>
            </a:r>
            <a:r>
              <a:rPr lang="en-US" sz="1200" dirty="0" err="1"/>
              <a:t>Manske</a:t>
            </a:r>
            <a:r>
              <a:rPr lang="en-US" sz="1200" dirty="0"/>
              <a:t>, </a:t>
            </a:r>
            <a:r>
              <a:rPr lang="en-US" sz="1200" dirty="0" err="1"/>
              <a:t>WikiCommons</a:t>
            </a:r>
            <a:r>
              <a:rPr lang="en-US" sz="1200" dirty="0"/>
              <a:t>, public domain.</a:t>
            </a:r>
          </a:p>
        </p:txBody>
      </p:sp>
    </p:spTree>
    <p:extLst>
      <p:ext uri="{BB962C8B-B14F-4D97-AF65-F5344CB8AC3E}">
        <p14:creationId xmlns:p14="http://schemas.microsoft.com/office/powerpoint/2010/main" val="162951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Monoplacophora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267200" cy="4623816"/>
          </a:xfrm>
        </p:spPr>
        <p:txBody>
          <a:bodyPr>
            <a:normAutofit/>
          </a:bodyPr>
          <a:lstStyle/>
          <a:p>
            <a:r>
              <a:rPr lang="en-US" dirty="0"/>
              <a:t>“</a:t>
            </a:r>
            <a:r>
              <a:rPr lang="en-US" dirty="0" err="1"/>
              <a:t>Monos</a:t>
            </a:r>
            <a:r>
              <a:rPr lang="en-US" dirty="0"/>
              <a:t>”</a:t>
            </a:r>
          </a:p>
          <a:p>
            <a:r>
              <a:rPr lang="en-US" dirty="0"/>
              <a:t>All 30+ species marine, deep-water</a:t>
            </a:r>
          </a:p>
          <a:p>
            <a:r>
              <a:rPr lang="en-US" dirty="0"/>
              <a:t>No Texas species found (yet)</a:t>
            </a:r>
          </a:p>
          <a:p>
            <a:r>
              <a:rPr lang="en-US" dirty="0"/>
              <a:t>One shell piece</a:t>
            </a:r>
          </a:p>
          <a:p>
            <a:r>
              <a:rPr lang="en-US" dirty="0"/>
              <a:t>“Pseudo-segmentation”</a:t>
            </a:r>
          </a:p>
          <a:p>
            <a:r>
              <a:rPr lang="en-US" dirty="0"/>
              <a:t>thought to be detritus feeders or predators on microorganisms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62484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Monoplacophoran</a:t>
            </a:r>
            <a:r>
              <a:rPr lang="en-US" sz="1200" dirty="0"/>
              <a:t>, probably </a:t>
            </a:r>
            <a:r>
              <a:rPr lang="en-US" sz="1200" i="1" dirty="0" err="1"/>
              <a:t>Neopilina</a:t>
            </a:r>
            <a:r>
              <a:rPr lang="en-US" sz="1200" i="1" dirty="0"/>
              <a:t> </a:t>
            </a:r>
            <a:r>
              <a:rPr lang="en-US" sz="1200" i="1" dirty="0" err="1"/>
              <a:t>galatheae</a:t>
            </a:r>
            <a:r>
              <a:rPr lang="en-US" sz="1200" i="1" dirty="0"/>
              <a:t> </a:t>
            </a:r>
            <a:r>
              <a:rPr lang="en-US" sz="1200" dirty="0" err="1"/>
              <a:t>Lemche</a:t>
            </a:r>
            <a:r>
              <a:rPr lang="en-US" sz="1200" dirty="0"/>
              <a:t> 1957</a:t>
            </a:r>
          </a:p>
          <a:p>
            <a:r>
              <a:rPr lang="en-US" sz="1200" dirty="0"/>
              <a:t>Photo: </a:t>
            </a:r>
            <a:r>
              <a:rPr lang="en-US" sz="1200" dirty="0" err="1"/>
              <a:t>Veronidae</a:t>
            </a:r>
            <a:r>
              <a:rPr lang="en-US" sz="1200" dirty="0"/>
              <a:t>, </a:t>
            </a:r>
            <a:r>
              <a:rPr lang="en-US" sz="1200" dirty="0" err="1"/>
              <a:t>WikiCommons</a:t>
            </a:r>
            <a:r>
              <a:rPr lang="en-US" sz="1200" dirty="0"/>
              <a:t>, creative commons license.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2" y="2732881"/>
            <a:ext cx="3990975" cy="27051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Scaphopoda</a:t>
            </a:r>
            <a:endParaRPr lang="en-US" dirty="0"/>
          </a:p>
        </p:txBody>
      </p:sp>
      <p:pic>
        <p:nvPicPr>
          <p:cNvPr id="5" name="Content Placeholder 4" descr="Antalis_entalis_001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65300" y="1862931"/>
            <a:ext cx="1208278" cy="377586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Tusk shells</a:t>
            </a:r>
          </a:p>
          <a:p>
            <a:r>
              <a:rPr lang="en-US" dirty="0"/>
              <a:t>About 600 species</a:t>
            </a:r>
          </a:p>
          <a:p>
            <a:r>
              <a:rPr lang="en-US" dirty="0"/>
              <a:t>All marine</a:t>
            </a:r>
          </a:p>
          <a:p>
            <a:r>
              <a:rPr lang="en-US" dirty="0"/>
              <a:t>Tapered, cylindrical shell, open at both ends</a:t>
            </a:r>
          </a:p>
          <a:p>
            <a:r>
              <a:rPr lang="en-US" dirty="0"/>
              <a:t>Biology not well known</a:t>
            </a:r>
          </a:p>
          <a:p>
            <a:r>
              <a:rPr lang="en-US" dirty="0"/>
              <a:t>Live buried in sand</a:t>
            </a:r>
          </a:p>
          <a:p>
            <a:r>
              <a:rPr lang="en-US" dirty="0"/>
              <a:t>Feed on small animals captured by specialized tentacles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5943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Antalis</a:t>
            </a:r>
            <a:r>
              <a:rPr lang="en-US" sz="1200" i="1" dirty="0"/>
              <a:t> </a:t>
            </a:r>
            <a:r>
              <a:rPr lang="en-US" sz="1200" i="1" dirty="0" err="1"/>
              <a:t>entale</a:t>
            </a:r>
            <a:r>
              <a:rPr lang="en-US" sz="1200" i="1" dirty="0"/>
              <a:t> </a:t>
            </a:r>
            <a:r>
              <a:rPr lang="en-US" sz="1200" dirty="0"/>
              <a:t>(Linnaeus 1758)</a:t>
            </a:r>
          </a:p>
          <a:p>
            <a:r>
              <a:rPr lang="en-US" sz="1200" dirty="0"/>
              <a:t>Photo: Georges </a:t>
            </a:r>
            <a:r>
              <a:rPr lang="en-US" sz="1200" dirty="0" err="1"/>
              <a:t>Jansoone</a:t>
            </a:r>
            <a:r>
              <a:rPr lang="en-US" sz="1200" dirty="0"/>
              <a:t>, </a:t>
            </a:r>
            <a:r>
              <a:rPr lang="en-US" sz="1200" dirty="0" err="1"/>
              <a:t>WikiCommons</a:t>
            </a:r>
            <a:r>
              <a:rPr lang="en-US" sz="1200" dirty="0"/>
              <a:t>, Creative Commons.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Cephalopoda</a:t>
            </a:r>
            <a:endParaRPr lang="en-US" dirty="0"/>
          </a:p>
        </p:txBody>
      </p:sp>
      <p:pic>
        <p:nvPicPr>
          <p:cNvPr id="5" name="Content Placeholder 4" descr="Nautilus_profil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570956"/>
            <a:ext cx="4038600" cy="30289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Octopuses, squids, </a:t>
            </a:r>
            <a:r>
              <a:rPr lang="en-US" dirty="0" err="1"/>
              <a:t>cuttles</a:t>
            </a:r>
            <a:r>
              <a:rPr lang="en-US" dirty="0"/>
              <a:t>, nautiluses</a:t>
            </a:r>
          </a:p>
          <a:p>
            <a:r>
              <a:rPr lang="en-US" dirty="0"/>
              <a:t>About 700 species</a:t>
            </a:r>
          </a:p>
          <a:p>
            <a:r>
              <a:rPr lang="en-US" dirty="0"/>
              <a:t>All marine</a:t>
            </a:r>
          </a:p>
          <a:p>
            <a:r>
              <a:rPr lang="en-US" dirty="0"/>
              <a:t>Only nautiluses have true shell</a:t>
            </a:r>
          </a:p>
          <a:p>
            <a:r>
              <a:rPr lang="en-US" dirty="0"/>
              <a:t>Some have internal “shell”</a:t>
            </a:r>
          </a:p>
          <a:p>
            <a:r>
              <a:rPr lang="en-US" dirty="0" err="1"/>
              <a:t>Radula</a:t>
            </a:r>
            <a:r>
              <a:rPr lang="en-US" dirty="0"/>
              <a:t> present within horny beak</a:t>
            </a:r>
          </a:p>
          <a:p>
            <a:r>
              <a:rPr lang="en-US" dirty="0"/>
              <a:t>Highly concentrated nervous system</a:t>
            </a:r>
          </a:p>
          <a:p>
            <a:r>
              <a:rPr lang="en-US" dirty="0"/>
              <a:t>Highly mobile</a:t>
            </a:r>
          </a:p>
          <a:p>
            <a:r>
              <a:rPr lang="en-US" dirty="0"/>
              <a:t>Male </a:t>
            </a:r>
            <a:r>
              <a:rPr lang="en-US" dirty="0" err="1"/>
              <a:t>copulatory</a:t>
            </a:r>
            <a:r>
              <a:rPr lang="en-US" dirty="0"/>
              <a:t> organ is a modified tentacle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9436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Nautilus </a:t>
            </a:r>
            <a:r>
              <a:rPr lang="en-US" sz="1200" i="1" dirty="0" err="1"/>
              <a:t>pompilius</a:t>
            </a:r>
            <a:r>
              <a:rPr lang="en-US" sz="1200" i="1" dirty="0"/>
              <a:t> </a:t>
            </a:r>
            <a:r>
              <a:rPr lang="en-US" sz="1200" dirty="0"/>
              <a:t>Linnaeus 1758.</a:t>
            </a:r>
          </a:p>
          <a:p>
            <a:r>
              <a:rPr lang="en-US" sz="1200" dirty="0"/>
              <a:t>Photo: Lee R. Berger, </a:t>
            </a:r>
            <a:r>
              <a:rPr lang="en-US" sz="1200" dirty="0" err="1"/>
              <a:t>WikiCommons</a:t>
            </a:r>
            <a:r>
              <a:rPr lang="en-US" sz="1200" dirty="0"/>
              <a:t>, Public domain.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Bivalvia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773936"/>
            <a:ext cx="4191000" cy="462381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Clams, mussels, scallops, oysters, cockles, shipworms, etc.</a:t>
            </a:r>
          </a:p>
          <a:p>
            <a:r>
              <a:rPr lang="en-US" dirty="0"/>
              <a:t>Formerly called </a:t>
            </a:r>
            <a:r>
              <a:rPr lang="en-US" dirty="0" err="1"/>
              <a:t>Pelecypoda</a:t>
            </a:r>
            <a:endParaRPr lang="en-US" dirty="0"/>
          </a:p>
          <a:p>
            <a:r>
              <a:rPr lang="en-US" dirty="0"/>
              <a:t>About 10,000 species</a:t>
            </a:r>
          </a:p>
          <a:p>
            <a:r>
              <a:rPr lang="en-US" dirty="0"/>
              <a:t>Marine and freshwater</a:t>
            </a:r>
          </a:p>
          <a:p>
            <a:r>
              <a:rPr lang="en-US" dirty="0"/>
              <a:t>Two shell valves, left and right</a:t>
            </a:r>
          </a:p>
          <a:p>
            <a:r>
              <a:rPr lang="en-US" dirty="0"/>
              <a:t>Lack a </a:t>
            </a:r>
            <a:r>
              <a:rPr lang="en-US" dirty="0" err="1"/>
              <a:t>radula</a:t>
            </a:r>
            <a:endParaRPr lang="en-US" dirty="0"/>
          </a:p>
          <a:p>
            <a:r>
              <a:rPr lang="en-US" dirty="0"/>
              <a:t>No defined brain</a:t>
            </a:r>
          </a:p>
          <a:p>
            <a:r>
              <a:rPr lang="en-US" dirty="0"/>
              <a:t>Filter feeders</a:t>
            </a:r>
          </a:p>
        </p:txBody>
      </p:sp>
      <p:pic>
        <p:nvPicPr>
          <p:cNvPr id="7" name="Content Placeholder 6" descr="Giant_clam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3595" y="1773239"/>
            <a:ext cx="3522336" cy="4170362"/>
          </a:xfrm>
        </p:spPr>
      </p:pic>
      <p:sp>
        <p:nvSpPr>
          <p:cNvPr id="8" name="TextBox 7"/>
          <p:cNvSpPr txBox="1"/>
          <p:nvPr/>
        </p:nvSpPr>
        <p:spPr>
          <a:xfrm>
            <a:off x="457200" y="61722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Tridacna</a:t>
            </a:r>
            <a:r>
              <a:rPr lang="en-US" sz="1200" i="1" dirty="0"/>
              <a:t> </a:t>
            </a:r>
            <a:r>
              <a:rPr lang="en-US" sz="1200" i="1" dirty="0" err="1"/>
              <a:t>gigas</a:t>
            </a:r>
            <a:r>
              <a:rPr lang="en-US" sz="1200" i="1" dirty="0"/>
              <a:t> </a:t>
            </a:r>
            <a:r>
              <a:rPr lang="en-US" sz="1200" dirty="0"/>
              <a:t>(Linnaeus 1758)</a:t>
            </a:r>
          </a:p>
          <a:p>
            <a:r>
              <a:rPr lang="en-US" sz="1200" dirty="0"/>
              <a:t>Photo: Mila </a:t>
            </a:r>
            <a:r>
              <a:rPr lang="en-US" sz="1200" dirty="0" err="1"/>
              <a:t>Zinkova</a:t>
            </a:r>
            <a:r>
              <a:rPr lang="en-US" sz="1200" dirty="0"/>
              <a:t>, </a:t>
            </a:r>
            <a:r>
              <a:rPr lang="en-US" sz="1200" dirty="0" err="1"/>
              <a:t>WikiCommons</a:t>
            </a:r>
            <a:r>
              <a:rPr lang="en-US" sz="1200" dirty="0"/>
              <a:t>, GNU Free Documentation License.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Anatomy: Bivalves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05000"/>
            <a:ext cx="5971359" cy="4038600"/>
          </a:xfrm>
        </p:spPr>
      </p:pic>
      <p:sp>
        <p:nvSpPr>
          <p:cNvPr id="5" name="TextBox 4"/>
          <p:cNvSpPr txBox="1"/>
          <p:nvPr/>
        </p:nvSpPr>
        <p:spPr>
          <a:xfrm>
            <a:off x="3352800" y="6096000"/>
            <a:ext cx="5562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Stolen from: Abbott, R. T. (1986). </a:t>
            </a:r>
            <a:r>
              <a:rPr lang="en-US" sz="1200" i="1" dirty="0"/>
              <a:t>Seashells of North America: a guide to field identification (Rev. ed.). New York: Golden.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94286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Gastropoda</a:t>
            </a:r>
            <a:endParaRPr lang="en-US" dirty="0"/>
          </a:p>
        </p:txBody>
      </p:sp>
      <p:pic>
        <p:nvPicPr>
          <p:cNvPr id="5" name="Content Placeholder 4" descr="Godiva_quadricolor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572037"/>
            <a:ext cx="4038600" cy="302678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Snails, slugs, limpets, abalones, conchs, whelks, sea hares, </a:t>
            </a:r>
            <a:r>
              <a:rPr lang="en-US" dirty="0" err="1"/>
              <a:t>nudibranchs</a:t>
            </a:r>
            <a:r>
              <a:rPr lang="en-US" dirty="0"/>
              <a:t>, etc.</a:t>
            </a:r>
          </a:p>
          <a:p>
            <a:r>
              <a:rPr lang="en-US" dirty="0"/>
              <a:t>About 100,000 species</a:t>
            </a:r>
          </a:p>
          <a:p>
            <a:r>
              <a:rPr lang="en-US" dirty="0"/>
              <a:t>Marine, freshwater, and terrestrial</a:t>
            </a:r>
          </a:p>
          <a:p>
            <a:r>
              <a:rPr lang="en-US" dirty="0"/>
              <a:t>One or zero shell valves</a:t>
            </a:r>
          </a:p>
          <a:p>
            <a:r>
              <a:rPr lang="en-US" dirty="0"/>
              <a:t>Operculum may or may not be present</a:t>
            </a:r>
          </a:p>
          <a:p>
            <a:r>
              <a:rPr lang="en-US" dirty="0"/>
              <a:t>Asymmetrical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59436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Godiva </a:t>
            </a:r>
            <a:r>
              <a:rPr lang="en-US" sz="1200" i="1" dirty="0" err="1"/>
              <a:t>quadricolor</a:t>
            </a:r>
            <a:r>
              <a:rPr lang="en-US" sz="1200" i="1" dirty="0"/>
              <a:t> </a:t>
            </a:r>
            <a:r>
              <a:rPr lang="en-US" sz="1200" dirty="0"/>
              <a:t>(Barnard 1927).</a:t>
            </a:r>
          </a:p>
          <a:p>
            <a:r>
              <a:rPr lang="en-US" sz="1200" dirty="0"/>
              <a:t>Photo: Nick </a:t>
            </a:r>
            <a:r>
              <a:rPr lang="en-US" sz="1200" dirty="0" err="1"/>
              <a:t>Hobgood</a:t>
            </a:r>
            <a:r>
              <a:rPr lang="en-US" sz="1200" dirty="0"/>
              <a:t>, </a:t>
            </a:r>
            <a:r>
              <a:rPr lang="en-US" sz="1200" dirty="0" err="1"/>
              <a:t>WikiCommons</a:t>
            </a:r>
            <a:r>
              <a:rPr lang="en-US" sz="1200" dirty="0"/>
              <a:t>, Public domain.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Anatomy: Gastropods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324600" y="3733800"/>
            <a:ext cx="2362200" cy="266395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 Shell</a:t>
            </a:r>
          </a:p>
          <a:p>
            <a:r>
              <a:rPr lang="en-US" dirty="0"/>
              <a:t>2 Liver</a:t>
            </a:r>
          </a:p>
          <a:p>
            <a:r>
              <a:rPr lang="en-US" dirty="0"/>
              <a:t>3 Lung</a:t>
            </a:r>
          </a:p>
          <a:p>
            <a:r>
              <a:rPr lang="en-US" dirty="0"/>
              <a:t>4 Anus</a:t>
            </a:r>
          </a:p>
          <a:p>
            <a:r>
              <a:rPr lang="en-US" dirty="0"/>
              <a:t>5 Respiratory pore</a:t>
            </a:r>
          </a:p>
          <a:p>
            <a:r>
              <a:rPr lang="en-US" dirty="0"/>
              <a:t>10 Mouth</a:t>
            </a:r>
          </a:p>
          <a:p>
            <a:r>
              <a:rPr lang="en-US" dirty="0"/>
              <a:t>13 Genital pore</a:t>
            </a:r>
          </a:p>
          <a:p>
            <a:r>
              <a:rPr lang="en-US" dirty="0"/>
              <a:t>19 Foot</a:t>
            </a:r>
          </a:p>
          <a:p>
            <a:r>
              <a:rPr lang="en-US" dirty="0"/>
              <a:t>23 Heart</a:t>
            </a:r>
          </a:p>
        </p:txBody>
      </p:sp>
      <p:pic>
        <p:nvPicPr>
          <p:cNvPr id="10" name="Content Placeholder 9" descr="700px-Scheme_snail_anatomy-numbers.svg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905000"/>
            <a:ext cx="5486400" cy="3135085"/>
          </a:xfr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Shell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828800"/>
            <a:ext cx="5627778" cy="3895226"/>
          </a:xfrm>
        </p:spPr>
      </p:pic>
      <p:sp>
        <p:nvSpPr>
          <p:cNvPr id="5" name="TextBox 4"/>
          <p:cNvSpPr txBox="1"/>
          <p:nvPr/>
        </p:nvSpPr>
        <p:spPr>
          <a:xfrm>
            <a:off x="457200" y="60960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Tonna</a:t>
            </a:r>
            <a:r>
              <a:rPr lang="en-US" sz="1200" i="1" dirty="0"/>
              <a:t> </a:t>
            </a:r>
            <a:r>
              <a:rPr lang="en-US" sz="1200" i="1" dirty="0" err="1"/>
              <a:t>dolium</a:t>
            </a:r>
            <a:r>
              <a:rPr lang="en-US" sz="1200" i="1" dirty="0"/>
              <a:t> </a:t>
            </a:r>
            <a:r>
              <a:rPr lang="en-US" sz="1200" dirty="0"/>
              <a:t>(Linnaeus 1758)</a:t>
            </a:r>
          </a:p>
          <a:p>
            <a:r>
              <a:rPr lang="en-US" sz="1200" dirty="0"/>
              <a:t>X-ray photo: Dr. Michael </a:t>
            </a:r>
            <a:r>
              <a:rPr lang="en-US" sz="1200" dirty="0" err="1"/>
              <a:t>Royon</a:t>
            </a:r>
            <a:r>
              <a:rPr lang="en-US" sz="1200" dirty="0"/>
              <a:t>, </a:t>
            </a:r>
            <a:r>
              <a:rPr lang="en-US" sz="1200" dirty="0" err="1"/>
              <a:t>WikiCommons</a:t>
            </a:r>
            <a:r>
              <a:rPr lang="en-US" sz="1200" dirty="0"/>
              <a:t>, GNU Free Documentation License.</a:t>
            </a:r>
          </a:p>
        </p:txBody>
      </p:sp>
    </p:spTree>
    <p:extLst>
      <p:ext uri="{BB962C8B-B14F-4D97-AF65-F5344CB8AC3E}">
        <p14:creationId xmlns:p14="http://schemas.microsoft.com/office/powerpoint/2010/main" val="2874079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 Mollusk?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0937632"/>
              </p:ext>
            </p:extLst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Asymmetry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905000"/>
            <a:ext cx="4267199" cy="4267199"/>
          </a:xfrm>
        </p:spPr>
      </p:pic>
      <p:sp>
        <p:nvSpPr>
          <p:cNvPr id="5" name="TextBox 4"/>
          <p:cNvSpPr txBox="1"/>
          <p:nvPr/>
        </p:nvSpPr>
        <p:spPr>
          <a:xfrm>
            <a:off x="228600" y="54864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Amphidromus</a:t>
            </a:r>
            <a:r>
              <a:rPr lang="en-US" sz="1200" i="1" dirty="0"/>
              <a:t> </a:t>
            </a:r>
            <a:r>
              <a:rPr lang="en-US" sz="1200" i="1" dirty="0" err="1"/>
              <a:t>perversus</a:t>
            </a:r>
            <a:r>
              <a:rPr lang="en-US" sz="1200" i="1" dirty="0"/>
              <a:t> </a:t>
            </a:r>
            <a:r>
              <a:rPr lang="en-US" sz="1200" dirty="0"/>
              <a:t>(Linnaeus 1758)</a:t>
            </a:r>
          </a:p>
          <a:p>
            <a:r>
              <a:rPr lang="en-US" sz="1200" dirty="0"/>
              <a:t>Photo: Marcus </a:t>
            </a:r>
            <a:r>
              <a:rPr lang="en-US" sz="1200" dirty="0" err="1"/>
              <a:t>Coltro</a:t>
            </a:r>
            <a:r>
              <a:rPr lang="en-US" sz="1200" dirty="0"/>
              <a:t>, </a:t>
            </a:r>
            <a:r>
              <a:rPr lang="en-US" sz="1200" dirty="0" err="1"/>
              <a:t>Femorale</a:t>
            </a:r>
            <a:r>
              <a:rPr lang="en-US" sz="1200" dirty="0"/>
              <a:t>, used with permission.</a:t>
            </a:r>
          </a:p>
        </p:txBody>
      </p:sp>
    </p:spTree>
    <p:extLst>
      <p:ext uri="{BB962C8B-B14F-4D97-AF65-F5344CB8AC3E}">
        <p14:creationId xmlns:p14="http://schemas.microsoft.com/office/powerpoint/2010/main" val="596995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Species by Habitat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Exploit almost every potential food source</a:t>
            </a:r>
          </a:p>
          <a:p>
            <a:r>
              <a:rPr lang="en-US" dirty="0" err="1"/>
              <a:t>Chitons</a:t>
            </a:r>
            <a:r>
              <a:rPr lang="en-US" dirty="0"/>
              <a:t> are </a:t>
            </a:r>
            <a:r>
              <a:rPr lang="en-US" i="1" dirty="0"/>
              <a:t>generally </a:t>
            </a:r>
            <a:r>
              <a:rPr lang="en-US" dirty="0"/>
              <a:t>herbivorous.</a:t>
            </a:r>
          </a:p>
          <a:p>
            <a:r>
              <a:rPr lang="en-US" dirty="0" err="1"/>
              <a:t>Scaphopods</a:t>
            </a:r>
            <a:r>
              <a:rPr lang="en-US" dirty="0"/>
              <a:t> are micro-predators.</a:t>
            </a:r>
          </a:p>
          <a:p>
            <a:r>
              <a:rPr lang="en-US" dirty="0"/>
              <a:t>Cephalopods are pursuit predators.</a:t>
            </a:r>
          </a:p>
          <a:p>
            <a:r>
              <a:rPr lang="en-US" dirty="0"/>
              <a:t>Gastropods may be herbivorous, carnivorous, </a:t>
            </a:r>
            <a:r>
              <a:rPr lang="en-US" dirty="0" err="1"/>
              <a:t>detritivorous</a:t>
            </a:r>
            <a:r>
              <a:rPr lang="en-US" dirty="0"/>
              <a:t>, or parasitic.</a:t>
            </a:r>
          </a:p>
          <a:p>
            <a:r>
              <a:rPr lang="en-US" dirty="0"/>
              <a:t>Bivalves are </a:t>
            </a:r>
            <a:r>
              <a:rPr lang="en-US" dirty="0" err="1"/>
              <a:t>detritivores</a:t>
            </a:r>
            <a:r>
              <a:rPr lang="en-US" dirty="0"/>
              <a:t>, filter-feeders, or carnivores.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Sexes separate or hermaphrodites</a:t>
            </a:r>
          </a:p>
          <a:p>
            <a:r>
              <a:rPr lang="en-US" dirty="0"/>
              <a:t>Hermaphrodites may be sequential or simultaneous</a:t>
            </a:r>
          </a:p>
          <a:p>
            <a:r>
              <a:rPr lang="en-US" dirty="0"/>
              <a:t>Fertilization may be internal or external</a:t>
            </a:r>
          </a:p>
          <a:p>
            <a:r>
              <a:rPr lang="en-US" dirty="0"/>
              <a:t>Spiral cleavage (we have radial cleavage)</a:t>
            </a:r>
          </a:p>
          <a:p>
            <a:r>
              <a:rPr lang="en-US" dirty="0"/>
              <a:t>Some gastropods and bivalves brood juveniles in mantle cavity</a:t>
            </a:r>
          </a:p>
          <a:p>
            <a:r>
              <a:rPr lang="en-US" dirty="0"/>
              <a:t>Some cephalopods have elaborate maternal care</a:t>
            </a:r>
          </a:p>
          <a:p>
            <a:r>
              <a:rPr lang="en-US" dirty="0"/>
              <a:t>Larvae may be planktonic or crawl-away</a:t>
            </a:r>
          </a:p>
          <a:p>
            <a:r>
              <a:rPr lang="en-US" dirty="0"/>
              <a:t>Freshwater mussels have parasitic </a:t>
            </a:r>
            <a:r>
              <a:rPr lang="en-US" dirty="0" err="1"/>
              <a:t>glochidium</a:t>
            </a:r>
            <a:r>
              <a:rPr lang="en-US" dirty="0"/>
              <a:t> larva</a:t>
            </a:r>
          </a:p>
          <a:p>
            <a:r>
              <a:rPr lang="en-US" dirty="0" err="1"/>
              <a:t>Pulmonate</a:t>
            </a:r>
            <a:r>
              <a:rPr lang="en-US" dirty="0"/>
              <a:t> eggs may be calcified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42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Reproduction: </a:t>
            </a:r>
            <a:br>
              <a:rPr lang="en-US" dirty="0"/>
            </a:br>
            <a:r>
              <a:rPr lang="en-US" dirty="0"/>
              <a:t>Sequential Hermaphroditism</a:t>
            </a:r>
          </a:p>
        </p:txBody>
      </p:sp>
      <p:pic>
        <p:nvPicPr>
          <p:cNvPr id="6" name="Content Placeholder 5" descr="Stack_of_Crepidula_0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95401" y="1752601"/>
            <a:ext cx="5562600" cy="4171950"/>
          </a:xfrm>
        </p:spPr>
      </p:pic>
      <p:sp>
        <p:nvSpPr>
          <p:cNvPr id="3" name="TextBox 2"/>
          <p:cNvSpPr txBox="1"/>
          <p:nvPr/>
        </p:nvSpPr>
        <p:spPr>
          <a:xfrm>
            <a:off x="4114800" y="60960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Crepidula</a:t>
            </a:r>
            <a:r>
              <a:rPr lang="en-US" sz="1200" i="1" dirty="0"/>
              <a:t> </a:t>
            </a:r>
            <a:r>
              <a:rPr lang="en-US" sz="1200" i="1" dirty="0" err="1"/>
              <a:t>fornicata</a:t>
            </a:r>
            <a:r>
              <a:rPr lang="en-US" sz="1200" i="1" dirty="0"/>
              <a:t> </a:t>
            </a:r>
            <a:r>
              <a:rPr lang="en-US" sz="1200" dirty="0"/>
              <a:t>(Linnaeus 1758)</a:t>
            </a:r>
          </a:p>
          <a:p>
            <a:r>
              <a:rPr lang="en-US" sz="1200" dirty="0"/>
              <a:t>Photo: Paul Morris, </a:t>
            </a:r>
            <a:r>
              <a:rPr lang="en-US" sz="1200" dirty="0" err="1"/>
              <a:t>WikiCommons</a:t>
            </a:r>
            <a:r>
              <a:rPr lang="en-US" sz="1200" dirty="0"/>
              <a:t>, Creative Commons license.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Trochophore</a:t>
            </a:r>
            <a:r>
              <a:rPr lang="en-US" dirty="0"/>
              <a:t> and Veliger Larvae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28800"/>
            <a:ext cx="2892121" cy="3741643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20237"/>
            <a:ext cx="4038600" cy="2530388"/>
          </a:xfrm>
        </p:spPr>
      </p:pic>
      <p:sp>
        <p:nvSpPr>
          <p:cNvPr id="8" name="TextBox 7"/>
          <p:cNvSpPr txBox="1"/>
          <p:nvPr/>
        </p:nvSpPr>
        <p:spPr>
          <a:xfrm>
            <a:off x="457200" y="57150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Diagram of a </a:t>
            </a:r>
            <a:r>
              <a:rPr lang="en-US" sz="1200" dirty="0" err="1"/>
              <a:t>Trochophore</a:t>
            </a:r>
            <a:r>
              <a:rPr lang="en-US" sz="1200" dirty="0"/>
              <a:t> Larva</a:t>
            </a:r>
          </a:p>
          <a:p>
            <a:r>
              <a:rPr lang="en-US" sz="1200" dirty="0"/>
              <a:t>Creator: </a:t>
            </a:r>
            <a:r>
              <a:rPr lang="en-US" sz="1200" dirty="0" err="1"/>
              <a:t>Xvasquez</a:t>
            </a:r>
            <a:r>
              <a:rPr lang="en-US" sz="1200" dirty="0"/>
              <a:t>, </a:t>
            </a:r>
            <a:r>
              <a:rPr lang="en-US" sz="1200" dirty="0" err="1"/>
              <a:t>WikiCommons</a:t>
            </a:r>
            <a:r>
              <a:rPr lang="en-US" sz="1200" dirty="0"/>
              <a:t>, Public domain.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8600" y="56388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Diagram of the Veliger of </a:t>
            </a:r>
            <a:r>
              <a:rPr lang="en-US" sz="1200" i="1" dirty="0"/>
              <a:t>Fiona </a:t>
            </a:r>
            <a:r>
              <a:rPr lang="en-US" sz="1200" i="1" dirty="0" err="1"/>
              <a:t>pinnata</a:t>
            </a:r>
            <a:r>
              <a:rPr lang="en-US" sz="1200" i="1" dirty="0"/>
              <a:t> </a:t>
            </a:r>
            <a:r>
              <a:rPr lang="en-US" sz="1200" dirty="0"/>
              <a:t>(</a:t>
            </a:r>
            <a:r>
              <a:rPr lang="en-US" sz="1200" dirty="0" err="1"/>
              <a:t>Eschscholtz</a:t>
            </a:r>
            <a:r>
              <a:rPr lang="en-US" sz="1200" dirty="0"/>
              <a:t> 1831)</a:t>
            </a:r>
          </a:p>
          <a:p>
            <a:r>
              <a:rPr lang="en-US" sz="1200" dirty="0"/>
              <a:t>Casteel, D.B. (1904).  “Cell lineage and early larval development of </a:t>
            </a:r>
            <a:r>
              <a:rPr lang="en-US" sz="1200" i="1" dirty="0"/>
              <a:t>Fiona marina</a:t>
            </a:r>
            <a:r>
              <a:rPr lang="en-US" sz="1200" dirty="0"/>
              <a:t>, a </a:t>
            </a:r>
            <a:r>
              <a:rPr lang="en-US" sz="1200" dirty="0" err="1"/>
              <a:t>nudibranch</a:t>
            </a:r>
            <a:r>
              <a:rPr lang="en-US" sz="1200" dirty="0"/>
              <a:t>.  Proc. Acad. Nat. Sci. Philadelphia 1(6):325-405, pl. 35, fig. 110.</a:t>
            </a:r>
          </a:p>
        </p:txBody>
      </p:sp>
    </p:spTree>
    <p:extLst>
      <p:ext uri="{BB962C8B-B14F-4D97-AF65-F5344CB8AC3E}">
        <p14:creationId xmlns:p14="http://schemas.microsoft.com/office/powerpoint/2010/main" val="67594365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as Food</a:t>
            </a:r>
          </a:p>
          <a:p>
            <a:r>
              <a:rPr lang="en-US" dirty="0"/>
              <a:t>US catch, 2006</a:t>
            </a:r>
          </a:p>
          <a:p>
            <a:pPr marL="704088" lvl="2" indent="-320040"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80000"/>
              <a:buFont typeface="Wingdings 2"/>
              <a:buChar char=""/>
            </a:pPr>
            <a:r>
              <a:rPr lang="en-US" dirty="0"/>
              <a:t>~195,000 tons</a:t>
            </a:r>
          </a:p>
          <a:p>
            <a:pPr marL="704088" lvl="2" indent="-320040"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80000"/>
              <a:buFont typeface="Wingdings 2"/>
              <a:buChar char=""/>
            </a:pPr>
            <a:r>
              <a:rPr lang="en-US" dirty="0"/>
              <a:t>value $775,688,000</a:t>
            </a:r>
          </a:p>
          <a:p>
            <a:pPr marL="704088" lvl="2" indent="-320040"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80000"/>
              <a:buFont typeface="Wingdings 2"/>
              <a:buChar char=""/>
            </a:pPr>
            <a:r>
              <a:rPr lang="en-US" dirty="0"/>
              <a:t>Main species: squid (roughly half), surf clams, sea scallops, oysters, quahog</a:t>
            </a:r>
          </a:p>
          <a:p>
            <a:r>
              <a:rPr lang="en-US" dirty="0"/>
              <a:t>World production, 2006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sz="2400" dirty="0"/>
              <a:t>Wild caught: 7.6M metric </a:t>
            </a:r>
            <a:r>
              <a:rPr lang="en-US" sz="2400" dirty="0" err="1"/>
              <a:t>tonnes</a:t>
            </a:r>
            <a:r>
              <a:rPr lang="en-US" sz="2400" dirty="0"/>
              <a:t>, over half cephalopods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sz="2400" dirty="0"/>
              <a:t>Aquaculture:  14.1 metric </a:t>
            </a:r>
            <a:r>
              <a:rPr lang="en-US" sz="2400" dirty="0" err="1"/>
              <a:t>tonnes</a:t>
            </a:r>
            <a:r>
              <a:rPr lang="en-US" sz="2400" dirty="0"/>
              <a:t>, mostly clams and oysters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3898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Killer Snails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187" y="1774825"/>
            <a:ext cx="3913626" cy="4625975"/>
          </a:xfrm>
        </p:spPr>
      </p:pic>
    </p:spTree>
    <p:extLst>
      <p:ext uri="{BB962C8B-B14F-4D97-AF65-F5344CB8AC3E}">
        <p14:creationId xmlns:p14="http://schemas.microsoft.com/office/powerpoint/2010/main" val="2306911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Diseases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5799257" cy="46259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905000"/>
            <a:ext cx="1998689" cy="19986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72200" y="4114800"/>
            <a:ext cx="274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  <a:p>
            <a:r>
              <a:rPr lang="en-US" sz="1200" dirty="0" err="1"/>
              <a:t>Schistosome</a:t>
            </a:r>
            <a:r>
              <a:rPr lang="en-US" sz="1200" dirty="0"/>
              <a:t> Life Cycle Diagram by U.S. Dept. of Health and Human Services: http://commons.wikimedia.org/wiki/File:Schistosomiasis_Life_Cycle.png</a:t>
            </a:r>
          </a:p>
          <a:p>
            <a:endParaRPr lang="en-US" sz="1200" dirty="0"/>
          </a:p>
          <a:p>
            <a:r>
              <a:rPr lang="en-US" sz="1200" i="1" dirty="0" err="1"/>
              <a:t>Biomphalaria</a:t>
            </a:r>
            <a:r>
              <a:rPr lang="en-US" sz="1200" i="1" dirty="0"/>
              <a:t> </a:t>
            </a:r>
            <a:r>
              <a:rPr lang="en-US" sz="1200" i="1" dirty="0" err="1"/>
              <a:t>glabrata</a:t>
            </a:r>
            <a:r>
              <a:rPr lang="en-US" sz="1200" i="1" dirty="0"/>
              <a:t> </a:t>
            </a:r>
            <a:r>
              <a:rPr lang="en-US" sz="1200" dirty="0"/>
              <a:t>(Say 1818)</a:t>
            </a:r>
          </a:p>
          <a:p>
            <a:r>
              <a:rPr lang="en-US" sz="1200" dirty="0"/>
              <a:t>Photo: Marcus </a:t>
            </a:r>
            <a:r>
              <a:rPr lang="en-US" sz="1200" dirty="0" err="1"/>
              <a:t>Coltro</a:t>
            </a:r>
            <a:r>
              <a:rPr lang="en-US" sz="1200" dirty="0"/>
              <a:t>, </a:t>
            </a:r>
            <a:r>
              <a:rPr lang="en-US" sz="1200" dirty="0" err="1"/>
              <a:t>Femorale</a:t>
            </a:r>
            <a:r>
              <a:rPr lang="en-US" sz="1200" dirty="0"/>
              <a:t>, used with permission.</a:t>
            </a:r>
          </a:p>
        </p:txBody>
      </p:sp>
    </p:spTree>
    <p:extLst>
      <p:ext uri="{BB962C8B-B14F-4D97-AF65-F5344CB8AC3E}">
        <p14:creationId xmlns:p14="http://schemas.microsoft.com/office/powerpoint/2010/main" val="39924052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Human Uses</a:t>
            </a:r>
          </a:p>
        </p:txBody>
      </p:sp>
      <p:pic>
        <p:nvPicPr>
          <p:cNvPr id="4" name="Content Placeholder 3" descr="Birth_of_Venus_Botticell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1676400"/>
            <a:ext cx="2700938" cy="1730375"/>
          </a:xfrm>
        </p:spPr>
      </p:pic>
      <p:pic>
        <p:nvPicPr>
          <p:cNvPr id="5" name="Picture 4" descr="BourseBost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4267200"/>
            <a:ext cx="2602298" cy="1954615"/>
          </a:xfrm>
          <a:prstGeom prst="rect">
            <a:avLst/>
          </a:prstGeom>
        </p:spPr>
      </p:pic>
      <p:pic>
        <p:nvPicPr>
          <p:cNvPr id="6" name="Picture 5" descr="Pearl-variety_h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5000" y="3581400"/>
            <a:ext cx="1981200" cy="2181416"/>
          </a:xfrm>
          <a:prstGeom prst="rect">
            <a:avLst/>
          </a:prstGeom>
        </p:spPr>
      </p:pic>
      <p:pic>
        <p:nvPicPr>
          <p:cNvPr id="7" name="Picture 6" descr="ShellMone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5800" y="1600200"/>
            <a:ext cx="1727200" cy="2590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58674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Credits.  Botticelli “Birth of Venus,” Public domain.  Shell money: </a:t>
            </a:r>
            <a:r>
              <a:rPr lang="en-US" sz="1200" dirty="0" err="1"/>
              <a:t>Geldschnur</a:t>
            </a:r>
            <a:r>
              <a:rPr lang="en-US" sz="1200" dirty="0"/>
              <a:t> </a:t>
            </a:r>
            <a:r>
              <a:rPr lang="en-US" sz="1200" dirty="0" err="1">
                <a:cs typeface="Times New Roman"/>
              </a:rPr>
              <a:t>Ü</a:t>
            </a:r>
            <a:r>
              <a:rPr lang="en-US" sz="1200" dirty="0" err="1"/>
              <a:t>berseemuseum</a:t>
            </a:r>
            <a:r>
              <a:rPr lang="en-US" sz="1200" dirty="0"/>
              <a:t>, </a:t>
            </a:r>
            <a:r>
              <a:rPr lang="en-US" sz="1200" dirty="0" err="1"/>
              <a:t>WikiCommons</a:t>
            </a:r>
            <a:r>
              <a:rPr lang="en-US" sz="1200" dirty="0"/>
              <a:t>, Creative Commons.  </a:t>
            </a:r>
            <a:r>
              <a:rPr lang="en-US" sz="1200" dirty="0" err="1"/>
              <a:t>COA</a:t>
            </a:r>
            <a:r>
              <a:rPr lang="en-US" sz="1200" dirty="0"/>
              <a:t> Bourse: </a:t>
            </a:r>
            <a:r>
              <a:rPr lang="en-US" sz="1200" dirty="0" err="1"/>
              <a:t>uncredited</a:t>
            </a:r>
            <a:r>
              <a:rPr lang="en-US" sz="1200" dirty="0"/>
              <a:t>, </a:t>
            </a:r>
            <a:r>
              <a:rPr lang="en-US" sz="1200" dirty="0">
                <a:hlinkClick r:id="rId7"/>
              </a:rPr>
              <a:t>www.conchologistsofamerica.com</a:t>
            </a:r>
            <a:r>
              <a:rPr lang="en-US" sz="1200" dirty="0"/>
              <a:t>.  Pearls: </a:t>
            </a:r>
            <a:r>
              <a:rPr lang="en-US" sz="1200" dirty="0" err="1"/>
              <a:t>Hannes</a:t>
            </a:r>
            <a:r>
              <a:rPr lang="en-US" sz="1200" dirty="0"/>
              <a:t> </a:t>
            </a:r>
            <a:r>
              <a:rPr lang="en-US" sz="1200" dirty="0" err="1"/>
              <a:t>Grobe</a:t>
            </a:r>
            <a:r>
              <a:rPr lang="en-US" sz="1200" dirty="0"/>
              <a:t>, </a:t>
            </a:r>
            <a:r>
              <a:rPr lang="en-US" sz="1200" dirty="0" err="1"/>
              <a:t>WikiCommons</a:t>
            </a:r>
            <a:r>
              <a:rPr lang="en-US" sz="1200" dirty="0"/>
              <a:t>, Creative Commons.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Why Should I Care About Mollusks I?</a:t>
            </a:r>
            <a:br>
              <a:rPr lang="en-US" sz="3600" dirty="0"/>
            </a:br>
            <a:r>
              <a:rPr lang="en-US" sz="3600" dirty="0"/>
              <a:t>Biology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Greater range of body size than any other phylum</a:t>
            </a:r>
          </a:p>
          <a:p>
            <a:r>
              <a:rPr lang="en-US" dirty="0"/>
              <a:t>Among the longest-lived animals </a:t>
            </a:r>
          </a:p>
          <a:p>
            <a:r>
              <a:rPr lang="en-US" dirty="0"/>
              <a:t>Live in most extreme habitats</a:t>
            </a:r>
          </a:p>
          <a:p>
            <a:r>
              <a:rPr lang="en-US" dirty="0"/>
              <a:t>Magnetic teeth</a:t>
            </a:r>
          </a:p>
          <a:p>
            <a:r>
              <a:rPr lang="en-US" dirty="0"/>
              <a:t>Gold plated animals</a:t>
            </a:r>
          </a:p>
          <a:p>
            <a:r>
              <a:rPr lang="en-US" dirty="0"/>
              <a:t>Incorporate chloroplasts, nematocysts</a:t>
            </a:r>
          </a:p>
          <a:p>
            <a:r>
              <a:rPr lang="en-US" dirty="0"/>
              <a:t>Intelligence</a:t>
            </a:r>
          </a:p>
          <a:p>
            <a:r>
              <a:rPr lang="en-US" dirty="0"/>
              <a:t>Camouflage </a:t>
            </a:r>
          </a:p>
          <a:p>
            <a:r>
              <a:rPr lang="en-US" dirty="0"/>
              <a:t>Maternal care</a:t>
            </a:r>
          </a:p>
          <a:p>
            <a:r>
              <a:rPr lang="en-US" dirty="0"/>
              <a:t>Sex changes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05" y="76199"/>
            <a:ext cx="7275095" cy="674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383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Invasive Species I: Hawaii</a:t>
            </a:r>
          </a:p>
        </p:txBody>
      </p:sp>
      <p:pic>
        <p:nvPicPr>
          <p:cNvPr id="5" name="Picture 4" descr="Achatina_fulica_Thaila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2362200"/>
            <a:ext cx="6400800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57150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Achatina</a:t>
            </a:r>
            <a:r>
              <a:rPr lang="en-US" sz="1200" i="1" dirty="0"/>
              <a:t> </a:t>
            </a:r>
            <a:r>
              <a:rPr lang="en-US" sz="1200" i="1" dirty="0" err="1"/>
              <a:t>fulica</a:t>
            </a:r>
            <a:r>
              <a:rPr lang="en-US" sz="1200" i="1" dirty="0"/>
              <a:t> </a:t>
            </a:r>
            <a:r>
              <a:rPr lang="en-US" sz="1200" dirty="0"/>
              <a:t>(</a:t>
            </a:r>
            <a:r>
              <a:rPr lang="en-US" sz="1200" dirty="0" err="1"/>
              <a:t>Férussac</a:t>
            </a:r>
            <a:r>
              <a:rPr lang="en-US" sz="1200" dirty="0"/>
              <a:t> 1821) in Thailand</a:t>
            </a:r>
          </a:p>
          <a:p>
            <a:r>
              <a:rPr lang="en-US" sz="1200" dirty="0"/>
              <a:t>Photo: </a:t>
            </a:r>
            <a:r>
              <a:rPr lang="en-US" sz="1200" dirty="0" err="1"/>
              <a:t>Ahooerstemeier</a:t>
            </a:r>
            <a:r>
              <a:rPr lang="en-US" sz="1200" dirty="0"/>
              <a:t>, </a:t>
            </a:r>
            <a:r>
              <a:rPr lang="en-US" sz="1200" dirty="0" err="1"/>
              <a:t>WikiCommons</a:t>
            </a:r>
            <a:r>
              <a:rPr lang="en-US" sz="1200" dirty="0"/>
              <a:t>, GNU Free Documentation License.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Invasive Species I: Hawaii</a:t>
            </a:r>
          </a:p>
        </p:txBody>
      </p:sp>
      <p:pic>
        <p:nvPicPr>
          <p:cNvPr id="5" name="Picture 4" descr="Achatina_fulica_Thaila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752600"/>
            <a:ext cx="3048000" cy="152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57150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Achatina</a:t>
            </a:r>
            <a:r>
              <a:rPr lang="en-US" sz="1200" i="1" dirty="0"/>
              <a:t> </a:t>
            </a:r>
            <a:r>
              <a:rPr lang="en-US" sz="1200" i="1" dirty="0" err="1"/>
              <a:t>fulica</a:t>
            </a:r>
            <a:r>
              <a:rPr lang="en-US" sz="1200" i="1" dirty="0"/>
              <a:t> </a:t>
            </a:r>
            <a:r>
              <a:rPr lang="en-US" sz="1200" dirty="0"/>
              <a:t>(</a:t>
            </a:r>
            <a:r>
              <a:rPr lang="en-US" sz="1200" dirty="0" err="1"/>
              <a:t>Férussac</a:t>
            </a:r>
            <a:r>
              <a:rPr lang="en-US" sz="1200" dirty="0"/>
              <a:t> 1821) in Thailand.</a:t>
            </a:r>
          </a:p>
          <a:p>
            <a:r>
              <a:rPr lang="en-US" sz="1200" dirty="0"/>
              <a:t>Photo: </a:t>
            </a:r>
            <a:r>
              <a:rPr lang="en-US" sz="1200" dirty="0" err="1"/>
              <a:t>Ahooerstemeier</a:t>
            </a:r>
            <a:r>
              <a:rPr lang="en-US" sz="1200" dirty="0"/>
              <a:t>, </a:t>
            </a:r>
            <a:r>
              <a:rPr lang="en-US" sz="1200" dirty="0" err="1"/>
              <a:t>WikiCommons</a:t>
            </a:r>
            <a:r>
              <a:rPr lang="en-US" sz="1200" dirty="0"/>
              <a:t>, GNU Free Documentation License.</a:t>
            </a:r>
          </a:p>
          <a:p>
            <a:r>
              <a:rPr lang="en-US" sz="1200" i="1" dirty="0" err="1"/>
              <a:t>Euglandina</a:t>
            </a:r>
            <a:r>
              <a:rPr lang="en-US" sz="1200" i="1" dirty="0"/>
              <a:t> </a:t>
            </a:r>
            <a:r>
              <a:rPr lang="en-US" sz="1200" i="1" dirty="0" err="1"/>
              <a:t>rosea</a:t>
            </a:r>
            <a:r>
              <a:rPr lang="en-US" sz="1200" dirty="0"/>
              <a:t> (</a:t>
            </a:r>
            <a:r>
              <a:rPr lang="en-US" sz="1200" dirty="0" err="1"/>
              <a:t>Férussac</a:t>
            </a:r>
            <a:r>
              <a:rPr lang="en-US" sz="1200" dirty="0"/>
              <a:t> 1821) in Hawaii.</a:t>
            </a:r>
          </a:p>
          <a:p>
            <a:r>
              <a:rPr lang="en-US" sz="1200" dirty="0"/>
              <a:t>Photo: Dylan Parker, </a:t>
            </a:r>
            <a:r>
              <a:rPr lang="en-US" sz="1200" dirty="0" err="1"/>
              <a:t>WikiCommons</a:t>
            </a:r>
            <a:r>
              <a:rPr lang="en-US" sz="1200" dirty="0"/>
              <a:t>, Creative Commons License.</a:t>
            </a:r>
          </a:p>
        </p:txBody>
      </p:sp>
      <p:pic>
        <p:nvPicPr>
          <p:cNvPr id="7" name="Picture 6" descr="Euglandina_ros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1676400"/>
            <a:ext cx="5811665" cy="357232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Invasive Species I: Hawaii</a:t>
            </a:r>
          </a:p>
        </p:txBody>
      </p:sp>
      <p:pic>
        <p:nvPicPr>
          <p:cNvPr id="5" name="Picture 4" descr="Achatina_fulica_Thaila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1828800"/>
            <a:ext cx="3048000" cy="152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54864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Achatina</a:t>
            </a:r>
            <a:r>
              <a:rPr lang="en-US" sz="1200" i="1" dirty="0"/>
              <a:t> </a:t>
            </a:r>
            <a:r>
              <a:rPr lang="en-US" sz="1200" i="1" dirty="0" err="1"/>
              <a:t>fulica</a:t>
            </a:r>
            <a:r>
              <a:rPr lang="en-US" sz="1200" i="1" dirty="0"/>
              <a:t> </a:t>
            </a:r>
            <a:r>
              <a:rPr lang="en-US" sz="1200" dirty="0"/>
              <a:t>(</a:t>
            </a:r>
            <a:r>
              <a:rPr lang="en-US" sz="1200" dirty="0" err="1"/>
              <a:t>Férussac</a:t>
            </a:r>
            <a:r>
              <a:rPr lang="en-US" sz="1200" dirty="0"/>
              <a:t> 1821) in Thailand.</a:t>
            </a:r>
          </a:p>
          <a:p>
            <a:r>
              <a:rPr lang="en-US" sz="1200" dirty="0"/>
              <a:t>Photo: </a:t>
            </a:r>
            <a:r>
              <a:rPr lang="en-US" sz="1200" dirty="0" err="1"/>
              <a:t>Ahooerstemeier</a:t>
            </a:r>
            <a:r>
              <a:rPr lang="en-US" sz="1200" dirty="0"/>
              <a:t>, </a:t>
            </a:r>
            <a:r>
              <a:rPr lang="en-US" sz="1200" dirty="0" err="1"/>
              <a:t>WikiCommons</a:t>
            </a:r>
            <a:r>
              <a:rPr lang="en-US" sz="1200" dirty="0"/>
              <a:t>, GNU Free Documentation License.</a:t>
            </a:r>
          </a:p>
          <a:p>
            <a:r>
              <a:rPr lang="en-US" sz="1200" i="1" dirty="0" err="1"/>
              <a:t>Euglandina</a:t>
            </a:r>
            <a:r>
              <a:rPr lang="en-US" sz="1200" i="1" dirty="0"/>
              <a:t> </a:t>
            </a:r>
            <a:r>
              <a:rPr lang="en-US" sz="1200" i="1" dirty="0" err="1"/>
              <a:t>rosea</a:t>
            </a:r>
            <a:r>
              <a:rPr lang="en-US" sz="1200" i="1" dirty="0"/>
              <a:t> </a:t>
            </a:r>
            <a:r>
              <a:rPr lang="en-US" sz="1200" dirty="0"/>
              <a:t>(</a:t>
            </a:r>
            <a:r>
              <a:rPr lang="en-US" sz="1200" dirty="0" err="1"/>
              <a:t>Férussac</a:t>
            </a:r>
            <a:r>
              <a:rPr lang="en-US" sz="1200" dirty="0"/>
              <a:t> 1821) in Hawaii.</a:t>
            </a:r>
          </a:p>
          <a:p>
            <a:r>
              <a:rPr lang="en-US" sz="1200" dirty="0"/>
              <a:t>Photo: Dylan Parker, </a:t>
            </a:r>
            <a:r>
              <a:rPr lang="en-US" sz="1200" dirty="0" err="1"/>
              <a:t>WikiCommons</a:t>
            </a:r>
            <a:r>
              <a:rPr lang="en-US" sz="1200" dirty="0"/>
              <a:t>, Creative Commons License.</a:t>
            </a:r>
          </a:p>
          <a:p>
            <a:r>
              <a:rPr lang="en-US" sz="1200" i="1" dirty="0" err="1"/>
              <a:t>Achatinella</a:t>
            </a:r>
            <a:r>
              <a:rPr lang="en-US" sz="1200" i="1" dirty="0"/>
              <a:t> </a:t>
            </a:r>
            <a:r>
              <a:rPr lang="en-US" sz="1200" i="1" dirty="0" err="1"/>
              <a:t>lila</a:t>
            </a:r>
            <a:r>
              <a:rPr lang="en-US" sz="1200" i="1" dirty="0"/>
              <a:t> </a:t>
            </a:r>
            <a:r>
              <a:rPr lang="en-US" sz="1200" dirty="0" err="1"/>
              <a:t>Pilsbry</a:t>
            </a:r>
            <a:r>
              <a:rPr lang="en-US" sz="1200" dirty="0"/>
              <a:t> &amp; Cooke 1913.</a:t>
            </a:r>
          </a:p>
          <a:p>
            <a:r>
              <a:rPr lang="en-US" sz="1200" dirty="0"/>
              <a:t>Photo: Stefanie </a:t>
            </a:r>
            <a:r>
              <a:rPr lang="en-US" sz="1200" dirty="0" err="1"/>
              <a:t>GArdin</a:t>
            </a:r>
            <a:r>
              <a:rPr lang="en-US" sz="1200" dirty="0"/>
              <a:t>, US Army, </a:t>
            </a:r>
            <a:r>
              <a:rPr lang="en-US" sz="1200" dirty="0" err="1"/>
              <a:t>WikiCommons</a:t>
            </a:r>
            <a:r>
              <a:rPr lang="en-US" sz="1200" dirty="0"/>
              <a:t>, Public domain.</a:t>
            </a:r>
          </a:p>
        </p:txBody>
      </p:sp>
      <p:pic>
        <p:nvPicPr>
          <p:cNvPr id="7" name="Picture 6" descr="Euglandina_ros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3429000"/>
            <a:ext cx="3068465" cy="1886130"/>
          </a:xfrm>
          <a:prstGeom prst="rect">
            <a:avLst/>
          </a:prstGeom>
        </p:spPr>
      </p:pic>
      <p:pic>
        <p:nvPicPr>
          <p:cNvPr id="8" name="Picture 7" descr="Achatinella_lila cro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1752600"/>
            <a:ext cx="2718311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Invasive Species II: Zebra Mussel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5065940" cy="1295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429000"/>
            <a:ext cx="2346016" cy="2133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9" y="1981200"/>
            <a:ext cx="2619099" cy="393110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3400" y="548640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n-US" sz="1200" dirty="0"/>
              <a:t>Zebra Mussel, </a:t>
            </a:r>
            <a:r>
              <a:rPr lang="en-US" sz="1200" i="1" dirty="0" err="1"/>
              <a:t>Dreissena</a:t>
            </a:r>
            <a:r>
              <a:rPr lang="en-US" sz="1200" i="1" dirty="0"/>
              <a:t> </a:t>
            </a:r>
            <a:r>
              <a:rPr lang="en-US" sz="1200" i="1" dirty="0" err="1"/>
              <a:t>polymorpha</a:t>
            </a:r>
            <a:r>
              <a:rPr lang="en-US" sz="1200" i="1" dirty="0"/>
              <a:t> </a:t>
            </a:r>
            <a:r>
              <a:rPr lang="en-US" sz="1200" dirty="0"/>
              <a:t>(Pallas 1771).</a:t>
            </a:r>
          </a:p>
          <a:p>
            <a:r>
              <a:rPr lang="en-US" sz="1200" dirty="0"/>
              <a:t>Three variations: </a:t>
            </a:r>
            <a:r>
              <a:rPr lang="en-US" sz="1200" dirty="0" err="1"/>
              <a:t>USGS</a:t>
            </a:r>
            <a:r>
              <a:rPr lang="en-US" sz="1200" dirty="0"/>
              <a:t>, </a:t>
            </a:r>
            <a:r>
              <a:rPr lang="en-US" sz="1200" dirty="0" err="1"/>
              <a:t>WikiCommons</a:t>
            </a:r>
            <a:r>
              <a:rPr lang="en-US" sz="1200" dirty="0"/>
              <a:t>, Public domain.</a:t>
            </a:r>
          </a:p>
          <a:p>
            <a:r>
              <a:rPr lang="en-US" sz="1200" dirty="0"/>
              <a:t>Close-up cluster: Shirley &amp; </a:t>
            </a:r>
            <a:r>
              <a:rPr lang="en-US" sz="1200" dirty="0" err="1"/>
              <a:t>Kark</a:t>
            </a:r>
            <a:r>
              <a:rPr lang="en-US" sz="1200" dirty="0"/>
              <a:t>, </a:t>
            </a:r>
            <a:r>
              <a:rPr lang="en-US" sz="1200" dirty="0" err="1"/>
              <a:t>WikiCommons</a:t>
            </a:r>
            <a:r>
              <a:rPr lang="en-US" sz="1200" dirty="0"/>
              <a:t>, Creative Commons License.  </a:t>
            </a:r>
          </a:p>
          <a:p>
            <a:r>
              <a:rPr lang="en-US" sz="1200" dirty="0"/>
              <a:t>Encrusted buoy: M. McCormick, </a:t>
            </a:r>
            <a:r>
              <a:rPr lang="en-US" sz="1200" dirty="0" err="1"/>
              <a:t>WikiCommons</a:t>
            </a:r>
            <a:r>
              <a:rPr lang="en-US" sz="1200" dirty="0"/>
              <a:t>, Public domain.</a:t>
            </a:r>
          </a:p>
        </p:txBody>
      </p:sp>
    </p:spTree>
    <p:extLst>
      <p:ext uri="{BB962C8B-B14F-4D97-AF65-F5344CB8AC3E}">
        <p14:creationId xmlns:p14="http://schemas.microsoft.com/office/powerpoint/2010/main" val="19070536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Invasive Species II: Zebra Mussel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05600" y="1752600"/>
            <a:ext cx="2209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 detected in the US in the Great Lakes in 1988.</a:t>
            </a:r>
          </a:p>
          <a:p>
            <a:endParaRPr lang="en-US" dirty="0"/>
          </a:p>
          <a:p>
            <a:r>
              <a:rPr lang="en-US" dirty="0"/>
              <a:t>Collected in Lake </a:t>
            </a:r>
            <a:r>
              <a:rPr lang="en-US" dirty="0" err="1"/>
              <a:t>Texoma</a:t>
            </a:r>
            <a:r>
              <a:rPr lang="en-US" dirty="0"/>
              <a:t>, April 2009.</a:t>
            </a:r>
          </a:p>
          <a:p>
            <a:endParaRPr lang="en-US" dirty="0"/>
          </a:p>
          <a:p>
            <a:r>
              <a:rPr lang="en-US" dirty="0"/>
              <a:t>Collected in Lake Ray Hubbard, 2009.</a:t>
            </a:r>
          </a:p>
          <a:p>
            <a:endParaRPr lang="en-US" dirty="0"/>
          </a:p>
          <a:p>
            <a:r>
              <a:rPr lang="en-US" dirty="0"/>
              <a:t>Collected in Belton Lake, IN THE BRAZOS RIVER BASIN, 18 Sept. 2013.</a:t>
            </a:r>
          </a:p>
          <a:p>
            <a:endParaRPr lang="en-US" sz="1200" dirty="0"/>
          </a:p>
          <a:p>
            <a:r>
              <a:rPr lang="en-US" sz="1200" dirty="0"/>
              <a:t>Source: http://nas.er.usgs.gov/taxgroup/mollusks/zebramussel/maps/current_zm_quag_map.jpg.</a:t>
            </a:r>
          </a:p>
        </p:txBody>
      </p:sp>
      <p:pic>
        <p:nvPicPr>
          <p:cNvPr id="5" name="Picture 4" descr="zebra mussel map 2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799" y="1676400"/>
            <a:ext cx="636165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0536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Anatomy: Gastropods</a:t>
            </a:r>
          </a:p>
        </p:txBody>
      </p:sp>
      <p:pic>
        <p:nvPicPr>
          <p:cNvPr id="6" name="Content Placeholder 5" descr="394px-Prosobranchia_male.svg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958159" y="1773238"/>
            <a:ext cx="3036681" cy="4624387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1 Foot</a:t>
            </a:r>
          </a:p>
          <a:p>
            <a:r>
              <a:rPr lang="en-US" dirty="0"/>
              <a:t>2 Cerebral ganglion (“brain”)</a:t>
            </a:r>
          </a:p>
          <a:p>
            <a:r>
              <a:rPr lang="en-US" dirty="0"/>
              <a:t>5 </a:t>
            </a:r>
            <a:r>
              <a:rPr lang="en-US" dirty="0" err="1"/>
              <a:t>Osphradium</a:t>
            </a:r>
            <a:r>
              <a:rPr lang="en-US" dirty="0"/>
              <a:t> (chemosensory organ)</a:t>
            </a:r>
          </a:p>
          <a:p>
            <a:r>
              <a:rPr lang="en-US" dirty="0"/>
              <a:t>6 Gills</a:t>
            </a:r>
          </a:p>
          <a:p>
            <a:r>
              <a:rPr lang="en-US" dirty="0"/>
              <a:t>7 Pleural ganglion</a:t>
            </a:r>
          </a:p>
          <a:p>
            <a:r>
              <a:rPr lang="en-US" dirty="0"/>
              <a:t>8 Atrium of heart</a:t>
            </a:r>
          </a:p>
          <a:p>
            <a:r>
              <a:rPr lang="en-US" dirty="0"/>
              <a:t>9 Visceral ganglion</a:t>
            </a:r>
          </a:p>
          <a:p>
            <a:r>
              <a:rPr lang="en-US" dirty="0"/>
              <a:t>10 Ventricle of heart</a:t>
            </a:r>
          </a:p>
          <a:p>
            <a:r>
              <a:rPr lang="en-US" dirty="0"/>
              <a:t>12 Operculum</a:t>
            </a:r>
          </a:p>
          <a:p>
            <a:r>
              <a:rPr lang="en-US" dirty="0"/>
              <a:t>14 Mouth (unnumbered green line is radula)</a:t>
            </a:r>
          </a:p>
          <a:p>
            <a:r>
              <a:rPr lang="en-US" dirty="0"/>
              <a:t>16 Eye</a:t>
            </a:r>
          </a:p>
          <a:p>
            <a:r>
              <a:rPr lang="en-US" dirty="0"/>
              <a:t>17 Penis (normally inverted)</a:t>
            </a:r>
          </a:p>
          <a:p>
            <a:r>
              <a:rPr lang="en-US" dirty="0"/>
              <a:t>19 Pedal ganglion</a:t>
            </a:r>
          </a:p>
          <a:p>
            <a:r>
              <a:rPr lang="en-US" dirty="0"/>
              <a:t>23 Parietal ganglion</a:t>
            </a:r>
          </a:p>
          <a:p>
            <a:r>
              <a:rPr lang="en-US" dirty="0"/>
              <a:t>24 Anus</a:t>
            </a:r>
          </a:p>
          <a:p>
            <a:r>
              <a:rPr lang="en-US" dirty="0"/>
              <a:t>25 </a:t>
            </a:r>
            <a:r>
              <a:rPr lang="en-US" dirty="0" err="1"/>
              <a:t>Hepatopancreas</a:t>
            </a:r>
            <a:r>
              <a:rPr lang="en-US" dirty="0"/>
              <a:t> (“liver”)</a:t>
            </a:r>
          </a:p>
          <a:p>
            <a:r>
              <a:rPr lang="en-US" dirty="0"/>
              <a:t>26 Gonad</a:t>
            </a:r>
          </a:p>
          <a:p>
            <a:r>
              <a:rPr lang="en-US" dirty="0"/>
              <a:t>28 </a:t>
            </a:r>
            <a:r>
              <a:rPr lang="en-US" dirty="0" err="1"/>
              <a:t>Nephridium</a:t>
            </a:r>
            <a:r>
              <a:rPr lang="en-US" dirty="0"/>
              <a:t> (“kidney”)</a:t>
            </a:r>
          </a:p>
        </p:txBody>
      </p:sp>
    </p:spTree>
    <p:extLst>
      <p:ext uri="{BB962C8B-B14F-4D97-AF65-F5344CB8AC3E}">
        <p14:creationId xmlns:p14="http://schemas.microsoft.com/office/powerpoint/2010/main" val="3750299003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Rare &amp; </a:t>
            </a:r>
            <a:r>
              <a:rPr lang="en-US"/>
              <a:t>Endangered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dirty="0"/>
              <a:t>“With 302 species and 11 subspecies listed as extinct [since 1850], mollusks are the group paying the most severe documented tribute to the crisis according to </a:t>
            </a:r>
            <a:r>
              <a:rPr lang="en-US" dirty="0" err="1"/>
              <a:t>IUCN</a:t>
            </a:r>
            <a:r>
              <a:rPr lang="en-US" dirty="0"/>
              <a:t> figures (302 vs. 271 for all terrestrial vertebrates).”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sz="1400" dirty="0" err="1"/>
              <a:t>Regnier</a:t>
            </a:r>
            <a:r>
              <a:rPr lang="en-US" sz="1400" dirty="0"/>
              <a:t>, C., </a:t>
            </a:r>
            <a:r>
              <a:rPr lang="en-US" sz="1400" dirty="0" err="1"/>
              <a:t>B.Fontaine</a:t>
            </a:r>
            <a:r>
              <a:rPr lang="en-US" sz="1400" dirty="0"/>
              <a:t> &amp; P. </a:t>
            </a:r>
            <a:r>
              <a:rPr lang="en-US" sz="1400" dirty="0" err="1"/>
              <a:t>Bouchet</a:t>
            </a:r>
            <a:r>
              <a:rPr lang="en-US" sz="1400" dirty="0"/>
              <a:t> (2009).  Not knowing, not recording, not listing: numerous unnoticed mollusk extinctions.  Conservation Biology 23(5):1214-1221.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Rare &amp; Endangered Species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Reasons:</a:t>
            </a:r>
          </a:p>
          <a:p>
            <a:pPr lvl="1"/>
            <a:r>
              <a:rPr lang="en-US" dirty="0"/>
              <a:t>Habitat destruction</a:t>
            </a:r>
          </a:p>
          <a:p>
            <a:pPr lvl="1"/>
            <a:r>
              <a:rPr lang="en-US"/>
              <a:t>Introduced species</a:t>
            </a:r>
            <a:endParaRPr lang="en-US" dirty="0"/>
          </a:p>
          <a:p>
            <a:pPr lvl="1"/>
            <a:r>
              <a:rPr lang="en-US" dirty="0"/>
              <a:t>Pollution</a:t>
            </a:r>
          </a:p>
          <a:p>
            <a:pPr lvl="1"/>
            <a:r>
              <a:rPr lang="en-US" dirty="0"/>
              <a:t>Limited distributions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Federal: </a:t>
            </a:r>
          </a:p>
          <a:p>
            <a:pPr lvl="1"/>
            <a:r>
              <a:rPr lang="en-US" dirty="0"/>
              <a:t>37 snails (2 marine,         11 terrestrial,                    24 freshwater) </a:t>
            </a:r>
          </a:p>
          <a:p>
            <a:pPr lvl="1"/>
            <a:r>
              <a:rPr lang="en-US" dirty="0"/>
              <a:t>72 clams (all freshwater mussels)</a:t>
            </a:r>
          </a:p>
          <a:p>
            <a:r>
              <a:rPr lang="en-US" dirty="0"/>
              <a:t>Texas: </a:t>
            </a:r>
          </a:p>
          <a:p>
            <a:pPr lvl="1"/>
            <a:r>
              <a:rPr lang="en-US" dirty="0"/>
              <a:t>1 snail (</a:t>
            </a:r>
            <a:r>
              <a:rPr lang="en-US" i="1" dirty="0" err="1"/>
              <a:t>Assiminea</a:t>
            </a:r>
            <a:r>
              <a:rPr lang="en-US" i="1" dirty="0"/>
              <a:t> </a:t>
            </a:r>
            <a:r>
              <a:rPr lang="en-US" i="1" dirty="0" err="1"/>
              <a:t>pecos</a:t>
            </a:r>
            <a:r>
              <a:rPr lang="en-US" dirty="0"/>
              <a:t>), </a:t>
            </a:r>
          </a:p>
          <a:p>
            <a:pPr lvl="1"/>
            <a:r>
              <a:rPr lang="en-US" dirty="0"/>
              <a:t>15 freshwater mussels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0456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8077200" cy="3962400"/>
          </a:xfrm>
        </p:spPr>
        <p:txBody>
          <a:bodyPr>
            <a:normAutofit/>
          </a:bodyPr>
          <a:lstStyle/>
          <a:p>
            <a:r>
              <a:rPr lang="en-US" dirty="0"/>
              <a:t>Thank you.  </a:t>
            </a:r>
            <a:br>
              <a:rPr lang="en-US" dirty="0"/>
            </a:br>
            <a:r>
              <a:rPr lang="en-US" dirty="0"/>
              <a:t>Questions?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8458200" y="3200400"/>
            <a:ext cx="304800" cy="128016"/>
          </a:xfrm>
        </p:spPr>
        <p:txBody>
          <a:bodyPr>
            <a:normAutofit fontScale="47500" lnSpcReduction="20000"/>
          </a:bodyPr>
          <a:lstStyle/>
          <a:p>
            <a:endParaRPr lang="en-US" dirty="0"/>
          </a:p>
        </p:txBody>
      </p:sp>
      <p:pic>
        <p:nvPicPr>
          <p:cNvPr id="7" name="Picture 6" descr="Wonder_octop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609599"/>
            <a:ext cx="4224770" cy="42929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54102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Wonderpus</a:t>
            </a:r>
            <a:r>
              <a:rPr lang="en-US" i="1" dirty="0"/>
              <a:t> </a:t>
            </a:r>
            <a:r>
              <a:rPr lang="en-US" i="1" dirty="0" err="1"/>
              <a:t>photogenicus</a:t>
            </a:r>
            <a:r>
              <a:rPr lang="en-US" i="1" dirty="0"/>
              <a:t>  </a:t>
            </a:r>
            <a:r>
              <a:rPr lang="en-US" dirty="0"/>
              <a:t>Hochberg, Norman &amp; Finn 2006.</a:t>
            </a:r>
          </a:p>
          <a:p>
            <a:r>
              <a:rPr lang="en-US" dirty="0"/>
              <a:t>Yes, that’s it’s real name.</a:t>
            </a:r>
          </a:p>
          <a:p>
            <a:r>
              <a:rPr lang="en-US" dirty="0"/>
              <a:t>Photo: Jenny Huang, </a:t>
            </a:r>
            <a:r>
              <a:rPr lang="en-US" dirty="0" err="1"/>
              <a:t>WikiCommons</a:t>
            </a:r>
            <a:r>
              <a:rPr lang="en-US" dirty="0"/>
              <a:t>, Public domain.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Why Should I Care About Mollusks II?</a:t>
            </a:r>
            <a:br>
              <a:rPr lang="en-US" sz="3600" dirty="0"/>
            </a:br>
            <a:r>
              <a:rPr lang="en-US" sz="3600" dirty="0"/>
              <a:t>Human Aspects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Human food items</a:t>
            </a:r>
          </a:p>
          <a:p>
            <a:r>
              <a:rPr lang="en-US" dirty="0"/>
              <a:t>Many endemic and endangered species</a:t>
            </a:r>
          </a:p>
          <a:p>
            <a:r>
              <a:rPr lang="en-US" dirty="0"/>
              <a:t>Some highly invasive species/pests</a:t>
            </a:r>
          </a:p>
          <a:p>
            <a:r>
              <a:rPr lang="en-US" dirty="0"/>
              <a:t>Involved in life cycles of major human parasites</a:t>
            </a:r>
          </a:p>
          <a:p>
            <a:r>
              <a:rPr lang="en-US" dirty="0"/>
              <a:t>Some are venomous to humans</a:t>
            </a:r>
          </a:p>
          <a:p>
            <a:r>
              <a:rPr lang="en-US" dirty="0"/>
              <a:t>Drill into wood and solid rock</a:t>
            </a:r>
          </a:p>
          <a:p>
            <a:r>
              <a:rPr lang="en-US" dirty="0"/>
              <a:t>Mathematical precision of shells</a:t>
            </a:r>
          </a:p>
          <a:p>
            <a:r>
              <a:rPr lang="en-US" dirty="0"/>
              <a:t>Pearls</a:t>
            </a:r>
          </a:p>
          <a:p>
            <a:r>
              <a:rPr lang="en-US" dirty="0"/>
              <a:t>Use as currency</a:t>
            </a:r>
          </a:p>
          <a:p>
            <a:r>
              <a:rPr lang="en-US" dirty="0"/>
              <a:t>Religious symbolism</a:t>
            </a:r>
          </a:p>
          <a:p>
            <a:r>
              <a:rPr lang="en-US" dirty="0" err="1"/>
              <a:t>Tyrian</a:t>
            </a:r>
            <a:r>
              <a:rPr lang="en-US" dirty="0"/>
              <a:t> purple</a:t>
            </a:r>
          </a:p>
          <a:p>
            <a:r>
              <a:rPr lang="en-US" dirty="0"/>
              <a:t>Collectors</a:t>
            </a:r>
          </a:p>
        </p:txBody>
      </p:sp>
    </p:spTree>
    <p:extLst>
      <p:ext uri="{BB962C8B-B14F-4D97-AF65-F5344CB8AC3E}">
        <p14:creationId xmlns:p14="http://schemas.microsoft.com/office/powerpoint/2010/main" val="69951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64" y="0"/>
            <a:ext cx="45556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97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Okay, so what IS a mollusk?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single defining character</a:t>
            </a:r>
          </a:p>
          <a:p>
            <a:r>
              <a:rPr lang="en-US" dirty="0"/>
              <a:t>Generally have an external shell</a:t>
            </a:r>
          </a:p>
          <a:p>
            <a:r>
              <a:rPr lang="en-US" dirty="0"/>
              <a:t>That is secreted by a mantle</a:t>
            </a:r>
          </a:p>
          <a:p>
            <a:r>
              <a:rPr lang="en-US" dirty="0"/>
              <a:t>That protects a non-segmented body</a:t>
            </a:r>
          </a:p>
          <a:p>
            <a:r>
              <a:rPr lang="en-US" dirty="0"/>
              <a:t>That is divided into an anterior head region, a ventral foot region, and a dorsal visceral mass</a:t>
            </a:r>
          </a:p>
          <a:p>
            <a:r>
              <a:rPr lang="en-US" dirty="0"/>
              <a:t>Equipped with a radula</a:t>
            </a:r>
          </a:p>
          <a:p>
            <a:r>
              <a:rPr lang="en-US" dirty="0"/>
              <a:t>That grew from a </a:t>
            </a:r>
            <a:r>
              <a:rPr lang="en-US" dirty="0" err="1"/>
              <a:t>trochophore</a:t>
            </a:r>
            <a:r>
              <a:rPr lang="en-US" dirty="0"/>
              <a:t> and a veliger larva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Mantle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905000"/>
            <a:ext cx="3048000" cy="4064000"/>
          </a:xfrm>
        </p:spPr>
      </p:pic>
      <p:sp>
        <p:nvSpPr>
          <p:cNvPr id="5" name="TextBox 4"/>
          <p:cNvSpPr txBox="1"/>
          <p:nvPr/>
        </p:nvSpPr>
        <p:spPr>
          <a:xfrm>
            <a:off x="6248400" y="53340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Cypraea</a:t>
            </a:r>
            <a:r>
              <a:rPr lang="en-US" sz="1200" i="1" dirty="0"/>
              <a:t> </a:t>
            </a:r>
            <a:r>
              <a:rPr lang="en-US" sz="1200" i="1" dirty="0" err="1"/>
              <a:t>tigris</a:t>
            </a:r>
            <a:r>
              <a:rPr lang="en-US" sz="1200" i="1" dirty="0"/>
              <a:t> </a:t>
            </a:r>
            <a:r>
              <a:rPr lang="en-US" sz="1200" dirty="0"/>
              <a:t>Linnaeus 1758</a:t>
            </a:r>
          </a:p>
          <a:p>
            <a:r>
              <a:rPr lang="en-US" sz="1200" dirty="0"/>
              <a:t>Photo: </a:t>
            </a:r>
            <a:r>
              <a:rPr lang="en-US" sz="1200" dirty="0" err="1"/>
              <a:t>pakmat</a:t>
            </a:r>
            <a:r>
              <a:rPr lang="en-US" sz="1200" dirty="0"/>
              <a:t>, </a:t>
            </a:r>
            <a:r>
              <a:rPr lang="en-US" sz="1200" dirty="0" err="1"/>
              <a:t>WikiCommons</a:t>
            </a:r>
            <a:r>
              <a:rPr lang="en-US" sz="1200" dirty="0"/>
              <a:t>, Creative Commons license.</a:t>
            </a:r>
          </a:p>
        </p:txBody>
      </p:sp>
    </p:spTree>
    <p:extLst>
      <p:ext uri="{BB962C8B-B14F-4D97-AF65-F5344CB8AC3E}">
        <p14:creationId xmlns:p14="http://schemas.microsoft.com/office/powerpoint/2010/main" val="1221604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Radula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05000"/>
            <a:ext cx="3646150" cy="38862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905000"/>
            <a:ext cx="4172325" cy="2369565"/>
          </a:xfrm>
        </p:spPr>
      </p:pic>
      <p:sp>
        <p:nvSpPr>
          <p:cNvPr id="8" name="TextBox 7"/>
          <p:cNvSpPr txBox="1"/>
          <p:nvPr/>
        </p:nvSpPr>
        <p:spPr>
          <a:xfrm>
            <a:off x="609600" y="6019800"/>
            <a:ext cx="381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Scanning Electron Micrograph of Radula of </a:t>
            </a:r>
            <a:r>
              <a:rPr lang="en-US" sz="1100" i="1" dirty="0" err="1"/>
              <a:t>Abyssochrysos</a:t>
            </a:r>
            <a:r>
              <a:rPr lang="en-US" sz="1100" dirty="0"/>
              <a:t> sp.</a:t>
            </a:r>
          </a:p>
          <a:p>
            <a:r>
              <a:rPr lang="en-US" sz="1100" dirty="0"/>
              <a:t>Photo: Richard S. </a:t>
            </a:r>
            <a:r>
              <a:rPr lang="en-US" sz="1100" dirty="0" err="1"/>
              <a:t>Houbrick</a:t>
            </a:r>
            <a:r>
              <a:rPr lang="en-US" sz="1100" dirty="0"/>
              <a:t>, </a:t>
            </a:r>
            <a:r>
              <a:rPr lang="en-US" sz="1100" dirty="0" err="1"/>
              <a:t>WikiCommons</a:t>
            </a:r>
            <a:r>
              <a:rPr lang="en-US" sz="1100" dirty="0"/>
              <a:t>, public domain.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19600" y="4572000"/>
            <a:ext cx="4495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Diagram of </a:t>
            </a:r>
            <a:r>
              <a:rPr lang="en-US" sz="1100" dirty="0" err="1"/>
              <a:t>radular</a:t>
            </a:r>
            <a:r>
              <a:rPr lang="en-US" sz="1100" dirty="0"/>
              <a:t> action.</a:t>
            </a:r>
          </a:p>
          <a:p>
            <a:r>
              <a:rPr lang="en-US" sz="1100" dirty="0"/>
              <a:t>Creator: </a:t>
            </a:r>
            <a:r>
              <a:rPr lang="en-US" sz="1100" dirty="0" err="1"/>
              <a:t>Debivort</a:t>
            </a:r>
            <a:r>
              <a:rPr lang="en-US" sz="1100" dirty="0"/>
              <a:t> (?), </a:t>
            </a:r>
            <a:r>
              <a:rPr lang="en-US" sz="1100" dirty="0" err="1"/>
              <a:t>WikiCommons</a:t>
            </a:r>
            <a:r>
              <a:rPr lang="en-US" sz="1100" dirty="0"/>
              <a:t>, GNU Free Documentation License.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5400" y="55626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http://youtu.be/mLVDwlrSq5U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521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Relative Number of Species by Class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1487937"/>
              </p:ext>
            </p:extLst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2108</TotalTime>
  <Words>2052</Words>
  <Application>Microsoft Office PowerPoint</Application>
  <PresentationFormat>On-screen Show (4:3)</PresentationFormat>
  <Paragraphs>317</Paragraphs>
  <Slides>39</Slides>
  <Notes>24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Malacology 101: Hard Talk on a Soft Topic</vt:lpstr>
      <vt:lpstr>What is a Mollusk?</vt:lpstr>
      <vt:lpstr>Why Should I Care About Mollusks I? Biology</vt:lpstr>
      <vt:lpstr>Why Should I Care About Mollusks II? Human Aspects</vt:lpstr>
      <vt:lpstr>PowerPoint Presentation</vt:lpstr>
      <vt:lpstr>Okay, so what IS a mollusk?</vt:lpstr>
      <vt:lpstr>The Mantle</vt:lpstr>
      <vt:lpstr>The Radula</vt:lpstr>
      <vt:lpstr>Relative Number of Species by Class</vt:lpstr>
      <vt:lpstr>Caudofoveata and Solenogastres</vt:lpstr>
      <vt:lpstr>Polyplacophora</vt:lpstr>
      <vt:lpstr>Monoplacophora</vt:lpstr>
      <vt:lpstr>Scaphopoda</vt:lpstr>
      <vt:lpstr>Cephalopoda</vt:lpstr>
      <vt:lpstr>Bivalvia</vt:lpstr>
      <vt:lpstr>Anatomy: Bivalves</vt:lpstr>
      <vt:lpstr>Gastropoda</vt:lpstr>
      <vt:lpstr>Anatomy: Gastropods</vt:lpstr>
      <vt:lpstr>The Shell</vt:lpstr>
      <vt:lpstr>Asymmetry</vt:lpstr>
      <vt:lpstr>Number of Species by Habitat</vt:lpstr>
      <vt:lpstr>Feeding</vt:lpstr>
      <vt:lpstr>Reproduction</vt:lpstr>
      <vt:lpstr>Reproduction:  Sequential Hermaphroditism</vt:lpstr>
      <vt:lpstr>Trochophore and Veliger Larvae</vt:lpstr>
      <vt:lpstr>Human Uses</vt:lpstr>
      <vt:lpstr>Killer Snails</vt:lpstr>
      <vt:lpstr>Human Diseases</vt:lpstr>
      <vt:lpstr>Other Human Uses</vt:lpstr>
      <vt:lpstr>PowerPoint Presentation</vt:lpstr>
      <vt:lpstr>Invasive Species I: Hawaii</vt:lpstr>
      <vt:lpstr>Invasive Species I: Hawaii</vt:lpstr>
      <vt:lpstr>Invasive Species I: Hawaii</vt:lpstr>
      <vt:lpstr>Invasive Species II: Zebra Mussel</vt:lpstr>
      <vt:lpstr>Invasive Species II: Zebra Mussel</vt:lpstr>
      <vt:lpstr>Anatomy: Gastropods</vt:lpstr>
      <vt:lpstr>Rare &amp; Endangered Species</vt:lpstr>
      <vt:lpstr>Rare &amp; Endangered Species</vt:lpstr>
      <vt:lpstr>Thank you.   Questions?</vt:lpstr>
    </vt:vector>
  </TitlesOfParts>
  <Company>TAMU Libraries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Malacology 101: Hard Talk on a Soft Topic</dc:title>
  <dc:creator>Bruce Neville</dc:creator>
  <cp:lastModifiedBy>Karlynn Morgan</cp:lastModifiedBy>
  <cp:revision>139</cp:revision>
  <cp:lastPrinted>2011-10-31T13:54:18Z</cp:lastPrinted>
  <dcterms:created xsi:type="dcterms:W3CDTF">2011-05-06T14:41:05Z</dcterms:created>
  <dcterms:modified xsi:type="dcterms:W3CDTF">2023-06-06T13:21:05Z</dcterms:modified>
</cp:coreProperties>
</file>