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charts/chart2.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42"/>
  </p:notesMasterIdLst>
  <p:handoutMasterIdLst>
    <p:handoutMasterId r:id="rId43"/>
  </p:handoutMasterIdLst>
  <p:sldIdLst>
    <p:sldId id="309" r:id="rId2"/>
    <p:sldId id="260" r:id="rId3"/>
    <p:sldId id="269" r:id="rId4"/>
    <p:sldId id="261" r:id="rId5"/>
    <p:sldId id="262" r:id="rId6"/>
    <p:sldId id="263" r:id="rId7"/>
    <p:sldId id="264" r:id="rId8"/>
    <p:sldId id="265" r:id="rId9"/>
    <p:sldId id="271" r:id="rId10"/>
    <p:sldId id="314" r:id="rId11"/>
    <p:sldId id="270" r:id="rId12"/>
    <p:sldId id="287" r:id="rId13"/>
    <p:sldId id="312" r:id="rId14"/>
    <p:sldId id="308" r:id="rId15"/>
    <p:sldId id="320" r:id="rId16"/>
    <p:sldId id="278" r:id="rId17"/>
    <p:sldId id="277" r:id="rId18"/>
    <p:sldId id="267" r:id="rId19"/>
    <p:sldId id="313" r:id="rId20"/>
    <p:sldId id="306" r:id="rId21"/>
    <p:sldId id="310" r:id="rId22"/>
    <p:sldId id="305" r:id="rId23"/>
    <p:sldId id="315" r:id="rId24"/>
    <p:sldId id="275" r:id="rId25"/>
    <p:sldId id="274" r:id="rId26"/>
    <p:sldId id="291" r:id="rId27"/>
    <p:sldId id="288" r:id="rId28"/>
    <p:sldId id="290" r:id="rId29"/>
    <p:sldId id="292" r:id="rId30"/>
    <p:sldId id="319" r:id="rId31"/>
    <p:sldId id="317" r:id="rId32"/>
    <p:sldId id="289" r:id="rId33"/>
    <p:sldId id="276" r:id="rId34"/>
    <p:sldId id="316" r:id="rId35"/>
    <p:sldId id="285" r:id="rId36"/>
    <p:sldId id="294" r:id="rId37"/>
    <p:sldId id="295" r:id="rId38"/>
    <p:sldId id="266" r:id="rId39"/>
    <p:sldId id="321" r:id="rId40"/>
    <p:sldId id="311" r:id="rId41"/>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0031" autoAdjust="0"/>
  </p:normalViewPr>
  <p:slideViewPr>
    <p:cSldViewPr>
      <p:cViewPr varScale="1">
        <p:scale>
          <a:sx n="50" d="100"/>
          <a:sy n="50" d="100"/>
        </p:scale>
        <p:origin x="2386" y="29"/>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15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Phylum</c:v>
                </c:pt>
              </c:strCache>
            </c:strRef>
          </c:tx>
          <c:dPt>
            <c:idx val="10"/>
            <c:bubble3D val="0"/>
            <c:explosion val="66"/>
            <c:extLst>
              <c:ext xmlns:c16="http://schemas.microsoft.com/office/drawing/2014/chart" uri="{C3380CC4-5D6E-409C-BE32-E72D297353CC}">
                <c16:uniqueId val="{00000000-0AA3-46E1-9B3A-35DC476E8792}"/>
              </c:ext>
            </c:extLst>
          </c:dPt>
          <c:cat>
            <c:strRef>
              <c:f>Sheet1!$A$2:$A$12</c:f>
              <c:strCache>
                <c:ptCount val="11"/>
                <c:pt idx="0">
                  <c:v>Arthropoda</c:v>
                </c:pt>
                <c:pt idx="1">
                  <c:v>Mollusca</c:v>
                </c:pt>
                <c:pt idx="2">
                  <c:v>Nematoda</c:v>
                </c:pt>
                <c:pt idx="3">
                  <c:v>Chordata</c:v>
                </c:pt>
                <c:pt idx="4">
                  <c:v>Platyhelminthes</c:v>
                </c:pt>
                <c:pt idx="5">
                  <c:v>Porifera</c:v>
                </c:pt>
                <c:pt idx="6">
                  <c:v>Cnidaria</c:v>
                </c:pt>
                <c:pt idx="7">
                  <c:v>Annelida</c:v>
                </c:pt>
                <c:pt idx="8">
                  <c:v>Echinodermata</c:v>
                </c:pt>
                <c:pt idx="9">
                  <c:v>Bryozoa</c:v>
                </c:pt>
                <c:pt idx="10">
                  <c:v>24 "minor phyla"</c:v>
                </c:pt>
              </c:strCache>
            </c:strRef>
          </c:cat>
          <c:val>
            <c:numRef>
              <c:f>Sheet1!$B$2:$B$12</c:f>
              <c:numCache>
                <c:formatCode>General</c:formatCode>
                <c:ptCount val="11"/>
                <c:pt idx="0">
                  <c:v>1134000</c:v>
                </c:pt>
                <c:pt idx="1">
                  <c:v>110000</c:v>
                </c:pt>
                <c:pt idx="2">
                  <c:v>80000</c:v>
                </c:pt>
                <c:pt idx="3">
                  <c:v>50000</c:v>
                </c:pt>
                <c:pt idx="4">
                  <c:v>25000</c:v>
                </c:pt>
                <c:pt idx="5">
                  <c:v>10000</c:v>
                </c:pt>
                <c:pt idx="6">
                  <c:v>9500</c:v>
                </c:pt>
                <c:pt idx="7">
                  <c:v>9000</c:v>
                </c:pt>
                <c:pt idx="8">
                  <c:v>6000</c:v>
                </c:pt>
                <c:pt idx="9">
                  <c:v>5000</c:v>
                </c:pt>
                <c:pt idx="10">
                  <c:v>7000</c:v>
                </c:pt>
              </c:numCache>
            </c:numRef>
          </c:val>
          <c:extLst>
            <c:ext xmlns:c16="http://schemas.microsoft.com/office/drawing/2014/chart" uri="{C3380CC4-5D6E-409C-BE32-E72D297353CC}">
              <c16:uniqueId val="{00000001-0AA3-46E1-9B3A-35DC476E8792}"/>
            </c:ext>
          </c:extLst>
        </c:ser>
        <c:dLbls>
          <c:showLegendKey val="0"/>
          <c:showVal val="0"/>
          <c:showCatName val="0"/>
          <c:showSerName val="0"/>
          <c:showPercent val="0"/>
          <c:showBubbleSize val="0"/>
          <c:showLeaderLines val="0"/>
        </c:dLbls>
        <c:firstSliceAng val="0"/>
      </c:pieChart>
    </c:plotArea>
    <c:legend>
      <c:legendPos val="r"/>
      <c:overlay val="0"/>
    </c:legend>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5"/>
            <c:bubble3D val="0"/>
            <c:explosion val="59"/>
            <c:extLst>
              <c:ext xmlns:c16="http://schemas.microsoft.com/office/drawing/2014/chart" uri="{C3380CC4-5D6E-409C-BE32-E72D297353CC}">
                <c16:uniqueId val="{00000000-8C49-4348-A1A8-20FABE1D7B86}"/>
              </c:ext>
            </c:extLst>
          </c:dPt>
          <c:cat>
            <c:strRef>
              <c:f>Sheet1!$B$12:$B$35</c:f>
              <c:strCache>
                <c:ptCount val="24"/>
                <c:pt idx="0">
                  <c:v>Rotifera (2000)</c:v>
                </c:pt>
                <c:pt idx="1">
                  <c:v>Acanthocephala (1000)</c:v>
                </c:pt>
                <c:pt idx="2">
                  <c:v>Nemertina (900)</c:v>
                </c:pt>
                <c:pt idx="3">
                  <c:v>Tardigrada (700)</c:v>
                </c:pt>
                <c:pt idx="4">
                  <c:v>Gastrotricha (400)</c:v>
                </c:pt>
                <c:pt idx="5">
                  <c:v>Brachiopoda (335)</c:v>
                </c:pt>
                <c:pt idx="6">
                  <c:v>Sipuncula (320)</c:v>
                </c:pt>
                <c:pt idx="7">
                  <c:v>Nematomorpha (240)</c:v>
                </c:pt>
                <c:pt idx="8">
                  <c:v>Entoprocta (150)</c:v>
                </c:pt>
                <c:pt idx="9">
                  <c:v>Echiura (140)</c:v>
                </c:pt>
                <c:pt idx="10">
                  <c:v>Pogonophora (120)</c:v>
                </c:pt>
                <c:pt idx="11">
                  <c:v>Chaetognatha (110)</c:v>
                </c:pt>
                <c:pt idx="12">
                  <c:v>Kinorhyncha (100)</c:v>
                </c:pt>
                <c:pt idx="13">
                  <c:v>Ctenophora (90)</c:v>
                </c:pt>
                <c:pt idx="14">
                  <c:v>Hemichordata (90)</c:v>
                </c:pt>
                <c:pt idx="15">
                  <c:v>Gnathostomulida (80)</c:v>
                </c:pt>
                <c:pt idx="16">
                  <c:v>Onychophora (80)</c:v>
                </c:pt>
                <c:pt idx="17">
                  <c:v>Pentastoma (70)</c:v>
                </c:pt>
                <c:pt idx="18">
                  <c:v>Mesozoa (50)</c:v>
                </c:pt>
                <c:pt idx="19">
                  <c:v>Priapulida (16)</c:v>
                </c:pt>
                <c:pt idx="20">
                  <c:v>Loricifera (10)</c:v>
                </c:pt>
                <c:pt idx="21">
                  <c:v>Phoronida (10)</c:v>
                </c:pt>
                <c:pt idx="22">
                  <c:v>Cycliophora (1)</c:v>
                </c:pt>
                <c:pt idx="23">
                  <c:v>Placozoa (1)</c:v>
                </c:pt>
              </c:strCache>
            </c:strRef>
          </c:cat>
          <c:val>
            <c:numRef>
              <c:f>Sheet1!$D$12:$D$35</c:f>
              <c:numCache>
                <c:formatCode>General</c:formatCode>
                <c:ptCount val="24"/>
                <c:pt idx="0">
                  <c:v>2000</c:v>
                </c:pt>
                <c:pt idx="1">
                  <c:v>1000</c:v>
                </c:pt>
                <c:pt idx="2">
                  <c:v>900</c:v>
                </c:pt>
                <c:pt idx="3">
                  <c:v>700</c:v>
                </c:pt>
                <c:pt idx="4">
                  <c:v>400</c:v>
                </c:pt>
                <c:pt idx="5">
                  <c:v>335</c:v>
                </c:pt>
                <c:pt idx="6">
                  <c:v>320</c:v>
                </c:pt>
                <c:pt idx="7">
                  <c:v>240</c:v>
                </c:pt>
                <c:pt idx="8">
                  <c:v>150</c:v>
                </c:pt>
                <c:pt idx="9">
                  <c:v>140</c:v>
                </c:pt>
                <c:pt idx="10">
                  <c:v>120</c:v>
                </c:pt>
                <c:pt idx="11">
                  <c:v>110</c:v>
                </c:pt>
                <c:pt idx="12">
                  <c:v>100</c:v>
                </c:pt>
                <c:pt idx="13">
                  <c:v>90</c:v>
                </c:pt>
                <c:pt idx="14">
                  <c:v>90</c:v>
                </c:pt>
                <c:pt idx="15">
                  <c:v>80</c:v>
                </c:pt>
                <c:pt idx="16">
                  <c:v>80</c:v>
                </c:pt>
                <c:pt idx="17">
                  <c:v>70</c:v>
                </c:pt>
                <c:pt idx="18">
                  <c:v>50</c:v>
                </c:pt>
                <c:pt idx="19">
                  <c:v>16</c:v>
                </c:pt>
                <c:pt idx="20">
                  <c:v>10</c:v>
                </c:pt>
                <c:pt idx="21">
                  <c:v>10</c:v>
                </c:pt>
                <c:pt idx="22">
                  <c:v>1</c:v>
                </c:pt>
                <c:pt idx="23">
                  <c:v>1</c:v>
                </c:pt>
              </c:numCache>
            </c:numRef>
          </c:val>
          <c:extLst>
            <c:ext xmlns:c16="http://schemas.microsoft.com/office/drawing/2014/chart" uri="{C3380CC4-5D6E-409C-BE32-E72D297353CC}">
              <c16:uniqueId val="{00000001-8C49-4348-A1A8-20FABE1D7B86}"/>
            </c:ext>
          </c:extLst>
        </c:ser>
        <c:dLbls>
          <c:showLegendKey val="0"/>
          <c:showVal val="0"/>
          <c:showCatName val="0"/>
          <c:showSerName val="0"/>
          <c:showPercent val="0"/>
          <c:showBubbleSize val="0"/>
          <c:showLeaderLines val="0"/>
        </c:dLbls>
        <c:firstSliceAng val="0"/>
      </c:pieChart>
    </c:plotArea>
    <c:legend>
      <c:legendPos val="r"/>
      <c:overlay val="0"/>
    </c:legend>
    <c:plotVisOnly val="1"/>
    <c:dispBlanksAs val="zero"/>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B19B4D3B-68EC-469C-AA92-05F7B60C43BD}" type="datetimeFigureOut">
              <a:rPr lang="en-US" smtClean="0"/>
              <a:pPr/>
              <a:t>6/6/2023</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79CACB80-29E6-4080-9069-68DB82E130C3}" type="slidenum">
              <a:rPr lang="en-US" smtClean="0"/>
              <a:pPr/>
              <a:t>‹#›</a:t>
            </a:fld>
            <a:endParaRPr lang="en-US"/>
          </a:p>
        </p:txBody>
      </p:sp>
    </p:spTree>
    <p:extLst>
      <p:ext uri="{BB962C8B-B14F-4D97-AF65-F5344CB8AC3E}">
        <p14:creationId xmlns:p14="http://schemas.microsoft.com/office/powerpoint/2010/main" val="1236065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1A30263B-230C-47E9-AE28-3276EC920DB5}" type="datetimeFigureOut">
              <a:rPr lang="en-US" smtClean="0"/>
              <a:pPr/>
              <a:t>6/6/2023</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E0AF0B4C-6373-48F9-9BDD-32D516C3BA66}" type="slidenum">
              <a:rPr lang="en-US" smtClean="0"/>
              <a:pPr/>
              <a:t>‹#›</a:t>
            </a:fld>
            <a:endParaRPr lang="en-US"/>
          </a:p>
        </p:txBody>
      </p:sp>
    </p:spTree>
    <p:extLst>
      <p:ext uri="{BB962C8B-B14F-4D97-AF65-F5344CB8AC3E}">
        <p14:creationId xmlns:p14="http://schemas.microsoft.com/office/powerpoint/2010/main" val="3803740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interest in “orphan” groups.</a:t>
            </a:r>
          </a:p>
          <a:p>
            <a:r>
              <a:rPr lang="en-US" dirty="0"/>
              <a:t>Turns out they’re pretty boring.</a:t>
            </a:r>
          </a:p>
        </p:txBody>
      </p:sp>
      <p:sp>
        <p:nvSpPr>
          <p:cNvPr id="4" name="Slide Number Placeholder 3"/>
          <p:cNvSpPr>
            <a:spLocks noGrp="1"/>
          </p:cNvSpPr>
          <p:nvPr>
            <p:ph type="sldNum" sz="quarter" idx="10"/>
          </p:nvPr>
        </p:nvSpPr>
        <p:spPr/>
        <p:txBody>
          <a:bodyPr/>
          <a:lstStyle/>
          <a:p>
            <a:fld id="{E0AF0B4C-6373-48F9-9BDD-32D516C3BA66}" type="slidenum">
              <a:rPr lang="en-US" smtClean="0"/>
              <a:pPr/>
              <a:t>1</a:t>
            </a:fld>
            <a:endParaRPr lang="en-US"/>
          </a:p>
        </p:txBody>
      </p:sp>
    </p:spTree>
    <p:extLst>
      <p:ext uri="{BB962C8B-B14F-4D97-AF65-F5344CB8AC3E}">
        <p14:creationId xmlns:p14="http://schemas.microsoft.com/office/powerpoint/2010/main" val="341629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final example of a bivalve, again with a </a:t>
            </a:r>
            <a:r>
              <a:rPr lang="en-US" dirty="0" err="1"/>
              <a:t>dorso</a:t>
            </a:r>
            <a:r>
              <a:rPr lang="en-US" dirty="0"/>
              <a:t>-ventral shell.  This is actually a TRI-valve, with the main valves fused and the ventral valve secondarily divided to enclose the soft parts within</a:t>
            </a:r>
            <a:r>
              <a:rPr lang="en-US" baseline="0" dirty="0"/>
              <a:t> the shell.</a:t>
            </a:r>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10</a:t>
            </a:fld>
            <a:endParaRPr lang="en-US"/>
          </a:p>
        </p:txBody>
      </p:sp>
    </p:spTree>
    <p:extLst>
      <p:ext uri="{BB962C8B-B14F-4D97-AF65-F5344CB8AC3E}">
        <p14:creationId xmlns:p14="http://schemas.microsoft.com/office/powerpoint/2010/main" val="1872742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not</a:t>
            </a:r>
            <a:r>
              <a:rPr lang="en-US" baseline="0" dirty="0"/>
              <a:t> found information on histological or physiological processes of respective mantle.  Will discuss </a:t>
            </a:r>
            <a:r>
              <a:rPr lang="en-US" baseline="0" dirty="0" err="1"/>
              <a:t>lophophore</a:t>
            </a:r>
            <a:r>
              <a:rPr lang="en-US" baseline="0" dirty="0"/>
              <a:t> and pedicle (also called peduncle) later.</a:t>
            </a:r>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11</a:t>
            </a:fld>
            <a:endParaRPr lang="en-US"/>
          </a:p>
        </p:txBody>
      </p:sp>
    </p:spTree>
    <p:extLst>
      <p:ext uri="{BB962C8B-B14F-4D97-AF65-F5344CB8AC3E}">
        <p14:creationId xmlns:p14="http://schemas.microsoft.com/office/powerpoint/2010/main" val="3171610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Fully formed at the beginning of the Cambrian,</a:t>
            </a:r>
            <a:r>
              <a:rPr lang="en-US" baseline="0" dirty="0"/>
              <a:t> when shelled fossils first arose.  Have not been confirmed in pre-Cambrian, but without shell, how could you recognize a </a:t>
            </a:r>
            <a:r>
              <a:rPr lang="en-US" baseline="0" dirty="0" err="1"/>
              <a:t>brach</a:t>
            </a:r>
            <a:r>
              <a:rPr lang="en-US" baseline="0" dirty="0"/>
              <a:t>?  Over 1600 fossil genera and &gt;30K fossil species, compared to about 60 genera and 300-350 species today.  </a:t>
            </a:r>
            <a:r>
              <a:rPr lang="en-US" baseline="0" dirty="0" err="1"/>
              <a:t>Lingula</a:t>
            </a:r>
            <a:r>
              <a:rPr lang="en-US" baseline="0" dirty="0"/>
              <a:t> is one of oldest genera, going back to Devonian, ca. 350 </a:t>
            </a:r>
            <a:r>
              <a:rPr lang="en-US" baseline="0" dirty="0" err="1"/>
              <a:t>mya</a:t>
            </a:r>
            <a:r>
              <a:rPr lang="en-US" baseline="0" dirty="0"/>
              <a:t>, but no living species goes back that far.</a:t>
            </a:r>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12</a:t>
            </a:fld>
            <a:endParaRPr lang="en-US"/>
          </a:p>
        </p:txBody>
      </p:sp>
    </p:spTree>
    <p:extLst>
      <p:ext uri="{BB962C8B-B14F-4D97-AF65-F5344CB8AC3E}">
        <p14:creationId xmlns:p14="http://schemas.microsoft.com/office/powerpoint/2010/main" val="2828767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Obligatory Cambrian diorama.</a:t>
            </a:r>
            <a:r>
              <a:rPr lang="en-US" baseline="0" dirty="0"/>
              <a:t>  </a:t>
            </a:r>
            <a:r>
              <a:rPr lang="en-US" baseline="0" dirty="0" err="1"/>
              <a:t>Brachs</a:t>
            </a:r>
            <a:r>
              <a:rPr lang="en-US" baseline="0" dirty="0"/>
              <a:t> are green </a:t>
            </a:r>
            <a:r>
              <a:rPr lang="en-US" baseline="0" dirty="0" err="1"/>
              <a:t>spiriferids</a:t>
            </a:r>
            <a:r>
              <a:rPr lang="en-US" baseline="0" dirty="0"/>
              <a:t> and orange </a:t>
            </a:r>
            <a:r>
              <a:rPr lang="en-US" baseline="0" dirty="0" err="1"/>
              <a:t>discinids</a:t>
            </a:r>
            <a:r>
              <a:rPr lang="en-US" baseline="0" dirty="0"/>
              <a:t>.  Tall sponge-like structures are </a:t>
            </a:r>
            <a:r>
              <a:rPr lang="en-US" baseline="0" dirty="0" err="1"/>
              <a:t>archaeocyathids</a:t>
            </a:r>
            <a:r>
              <a:rPr lang="en-US" baseline="0" dirty="0"/>
              <a:t>.  Trilobites.  Brown “</a:t>
            </a:r>
            <a:r>
              <a:rPr lang="en-US" baseline="0" dirty="0" err="1"/>
              <a:t>fishies</a:t>
            </a:r>
            <a:r>
              <a:rPr lang="en-US" baseline="0" dirty="0"/>
              <a:t>” are </a:t>
            </a:r>
            <a:r>
              <a:rPr lang="en-US" baseline="0" dirty="0" err="1"/>
              <a:t>Sidneyia</a:t>
            </a:r>
            <a:r>
              <a:rPr lang="en-US" baseline="0" dirty="0"/>
              <a:t> (an arthropod of uncertain affinity), red “shrimps” are </a:t>
            </a:r>
            <a:r>
              <a:rPr lang="en-US" baseline="0" dirty="0" err="1"/>
              <a:t>Candaspis</a:t>
            </a:r>
            <a:r>
              <a:rPr lang="en-US" baseline="0" dirty="0"/>
              <a:t>.  Blackish thing in lower left looks like </a:t>
            </a:r>
            <a:r>
              <a:rPr lang="en-US" baseline="0" dirty="0" err="1"/>
              <a:t>Opabinia</a:t>
            </a:r>
            <a:r>
              <a:rPr lang="en-US" baseline="0" dirty="0"/>
              <a:t>, a Burgess Shale creature of unknown affinity and no living relatives.</a:t>
            </a:r>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13</a:t>
            </a:fld>
            <a:endParaRPr lang="en-US"/>
          </a:p>
        </p:txBody>
      </p:sp>
    </p:spTree>
    <p:extLst>
      <p:ext uri="{BB962C8B-B14F-4D97-AF65-F5344CB8AC3E}">
        <p14:creationId xmlns:p14="http://schemas.microsoft.com/office/powerpoint/2010/main" val="2417723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Upper left, a</a:t>
            </a:r>
            <a:r>
              <a:rPr lang="en-US" baseline="0" dirty="0"/>
              <a:t> </a:t>
            </a:r>
            <a:r>
              <a:rPr lang="en-US" baseline="0" dirty="0" err="1"/>
              <a:t>craniid</a:t>
            </a:r>
            <a:r>
              <a:rPr lang="en-US" baseline="0" dirty="0"/>
              <a:t>, which attaches by cementing to the underlying substrate, which in this case is an articulate brachiopod.  Upper right, </a:t>
            </a:r>
            <a:r>
              <a:rPr lang="en-US" baseline="0" dirty="0" err="1"/>
              <a:t>Mucrospirifer</a:t>
            </a:r>
            <a:r>
              <a:rPr lang="en-US" baseline="0" dirty="0"/>
              <a:t>; wings allow it to live in relatively soft sediments without sinking into the sediments.  Lower left: </a:t>
            </a:r>
            <a:r>
              <a:rPr lang="en-US" baseline="0" dirty="0" err="1"/>
              <a:t>pyritized</a:t>
            </a:r>
            <a:r>
              <a:rPr lang="en-US" baseline="0" dirty="0"/>
              <a:t> specimen.  When a calcified shell is present, it is as calcite, not aragonite, so it is not displaced on fossilization.  </a:t>
            </a:r>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14</a:t>
            </a:fld>
            <a:endParaRPr lang="en-US"/>
          </a:p>
        </p:txBody>
      </p:sp>
    </p:spTree>
    <p:extLst>
      <p:ext uri="{BB962C8B-B14F-4D97-AF65-F5344CB8AC3E}">
        <p14:creationId xmlns:p14="http://schemas.microsoft.com/office/powerpoint/2010/main" val="2869583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where do the brachiopods</a:t>
            </a:r>
            <a:r>
              <a:rPr lang="en-US" baseline="0" dirty="0"/>
              <a:t> fit among the other groups of animals?</a:t>
            </a:r>
            <a:endParaRPr lang="en-US" dirty="0"/>
          </a:p>
          <a:p>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15</a:t>
            </a:fld>
            <a:endParaRPr lang="en-US"/>
          </a:p>
        </p:txBody>
      </p:sp>
    </p:spTree>
    <p:extLst>
      <p:ext uri="{BB962C8B-B14F-4D97-AF65-F5344CB8AC3E}">
        <p14:creationId xmlns:p14="http://schemas.microsoft.com/office/powerpoint/2010/main" val="2206604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Brachiopods</a:t>
            </a:r>
            <a:r>
              <a:rPr lang="en-US" baseline="0" dirty="0"/>
              <a:t> are a phylum, or basic “body plan” of animals.  </a:t>
            </a:r>
            <a:r>
              <a:rPr lang="en-US" dirty="0"/>
              <a:t>Approximately 35 phyla, depending on who’s counting.  All but one are “invertebrates.”  Here are the relative numbers of </a:t>
            </a:r>
            <a:r>
              <a:rPr lang="en-US" i="1" dirty="0"/>
              <a:t>living </a:t>
            </a:r>
            <a:r>
              <a:rPr lang="en-US" dirty="0"/>
              <a:t>species by phylum.  Note that </a:t>
            </a:r>
            <a:r>
              <a:rPr lang="en-US" dirty="0" err="1"/>
              <a:t>Brachiopoda</a:t>
            </a:r>
            <a:r>
              <a:rPr lang="en-US" dirty="0"/>
              <a:t> is not among them.  See that little sliver at the top?  That’s the other 24 phyla lumped</a:t>
            </a:r>
            <a:r>
              <a:rPr lang="en-US" baseline="0" dirty="0"/>
              <a:t> together.  Let’s break that little sliver down.</a:t>
            </a:r>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16</a:t>
            </a:fld>
            <a:endParaRPr lang="en-US"/>
          </a:p>
        </p:txBody>
      </p:sp>
    </p:spTree>
    <p:extLst>
      <p:ext uri="{BB962C8B-B14F-4D97-AF65-F5344CB8AC3E}">
        <p14:creationId xmlns:p14="http://schemas.microsoft.com/office/powerpoint/2010/main" val="131612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24 phyla represented by that little sliver in the previous chart.</a:t>
            </a:r>
            <a:r>
              <a:rPr lang="en-US" baseline="0" dirty="0"/>
              <a:t>  </a:t>
            </a:r>
            <a:r>
              <a:rPr lang="en-US" baseline="0" dirty="0" err="1"/>
              <a:t>Brachiopoda</a:t>
            </a:r>
            <a:r>
              <a:rPr lang="en-US" baseline="0" dirty="0"/>
              <a:t> has been “exploded.”  About 335 living species, according to the source where I got these figures.  To put that into perspective, there are about 10K </a:t>
            </a:r>
            <a:r>
              <a:rPr lang="en-US" baseline="0" dirty="0" err="1"/>
              <a:t>spp</a:t>
            </a:r>
            <a:r>
              <a:rPr lang="en-US" baseline="0" dirty="0"/>
              <a:t> of </a:t>
            </a:r>
            <a:r>
              <a:rPr lang="en-US" baseline="0" dirty="0" err="1"/>
              <a:t>bivalved</a:t>
            </a:r>
            <a:r>
              <a:rPr lang="en-US" baseline="0" dirty="0"/>
              <a:t> mollusks, about 750 species of </a:t>
            </a:r>
            <a:r>
              <a:rPr lang="en-US" baseline="0" dirty="0" err="1"/>
              <a:t>chitons</a:t>
            </a:r>
            <a:r>
              <a:rPr lang="en-US" baseline="0" dirty="0"/>
              <a:t>, about 700 species of cephalopods, and about 600 species of </a:t>
            </a:r>
            <a:r>
              <a:rPr lang="en-US" baseline="0" dirty="0" err="1"/>
              <a:t>scaphopods</a:t>
            </a:r>
            <a:r>
              <a:rPr lang="en-US" baseline="0" dirty="0"/>
              <a:t>.  Note that I ran out of room in the legend to list all of the phyla; there are two phyla (</a:t>
            </a:r>
            <a:r>
              <a:rPr lang="en-US" baseline="0" dirty="0" err="1"/>
              <a:t>Placozoa</a:t>
            </a:r>
            <a:r>
              <a:rPr lang="en-US" baseline="0" dirty="0"/>
              <a:t> and </a:t>
            </a:r>
            <a:r>
              <a:rPr lang="en-US" baseline="0" dirty="0" err="1"/>
              <a:t>Cycliophora</a:t>
            </a:r>
            <a:r>
              <a:rPr lang="en-US" baseline="0" dirty="0"/>
              <a:t>) with only 1 species each.</a:t>
            </a:r>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17</a:t>
            </a:fld>
            <a:endParaRPr lang="en-US"/>
          </a:p>
        </p:txBody>
      </p:sp>
    </p:spTree>
    <p:extLst>
      <p:ext uri="{BB962C8B-B14F-4D97-AF65-F5344CB8AC3E}">
        <p14:creationId xmlns:p14="http://schemas.microsoft.com/office/powerpoint/2010/main" val="4253695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a:t>
            </a:r>
            <a:r>
              <a:rPr lang="en-US" baseline="0" dirty="0"/>
              <a:t> early name for brachiopods was “anomie”; Linnaeus placed the known brachiopods in his genus Anomia, which is the jingle shell, though of 27 names, 6 are Anomia, 1 is an oyster, 4 are living brachiopods, and 16 are fossil </a:t>
            </a:r>
            <a:r>
              <a:rPr lang="en-US" baseline="0" dirty="0" err="1"/>
              <a:t>brachs</a:t>
            </a:r>
            <a:r>
              <a:rPr lang="en-US" baseline="0" dirty="0"/>
              <a:t>.  The name </a:t>
            </a:r>
            <a:r>
              <a:rPr lang="en-US" baseline="0" dirty="0" err="1"/>
              <a:t>Brachiopoda</a:t>
            </a:r>
            <a:r>
              <a:rPr lang="en-US" baseline="0" dirty="0"/>
              <a:t> is credited to </a:t>
            </a:r>
            <a:r>
              <a:rPr lang="en-US" baseline="0" dirty="0" err="1"/>
              <a:t>Duméril</a:t>
            </a:r>
            <a:r>
              <a:rPr lang="en-US" baseline="0" dirty="0"/>
              <a:t> in 1807.  “Brachium” is arms; it was thought that the “arms” of the </a:t>
            </a:r>
            <a:r>
              <a:rPr lang="en-US" baseline="0" dirty="0" err="1"/>
              <a:t>lophophore</a:t>
            </a:r>
            <a:r>
              <a:rPr lang="en-US" baseline="0" dirty="0"/>
              <a:t> were mobile, like a </a:t>
            </a:r>
            <a:r>
              <a:rPr lang="en-US" baseline="0" dirty="0" err="1"/>
              <a:t>molluscan</a:t>
            </a:r>
            <a:r>
              <a:rPr lang="en-US" baseline="0" dirty="0"/>
              <a:t> foot, so could be extended to move the animal about.  Turns out to be false.  </a:t>
            </a:r>
            <a:r>
              <a:rPr lang="en-US" baseline="0" dirty="0" err="1"/>
              <a:t>Orbigny</a:t>
            </a:r>
            <a:r>
              <a:rPr lang="en-US" baseline="0" dirty="0"/>
              <a:t> developed the idea of a group “</a:t>
            </a:r>
            <a:r>
              <a:rPr lang="en-US" baseline="0" dirty="0" err="1"/>
              <a:t>Molluscoidea</a:t>
            </a:r>
            <a:r>
              <a:rPr lang="en-US" baseline="0" dirty="0"/>
              <a:t>,” to include the brachiopods, bryozoans, barnacles, and tunicates.  This concept lasted well into the early 20</a:t>
            </a:r>
            <a:r>
              <a:rPr lang="en-US" baseline="30000" dirty="0"/>
              <a:t>th</a:t>
            </a:r>
            <a:r>
              <a:rPr lang="en-US" baseline="0" dirty="0"/>
              <a:t> century.  If you look at “mollusk” papers from that time, they will also include </a:t>
            </a:r>
            <a:r>
              <a:rPr lang="en-US" baseline="0" dirty="0" err="1"/>
              <a:t>brachs</a:t>
            </a:r>
            <a:r>
              <a:rPr lang="en-US" baseline="0" dirty="0"/>
              <a:t> and barnacles, and sometimes tunicates.  But we’ve already seen that </a:t>
            </a:r>
            <a:r>
              <a:rPr lang="en-US" baseline="0" dirty="0" err="1"/>
              <a:t>brachs</a:t>
            </a:r>
            <a:r>
              <a:rPr lang="en-US" baseline="0" dirty="0"/>
              <a:t> are functionally very different from clams.  The </a:t>
            </a:r>
            <a:r>
              <a:rPr lang="en-US" baseline="0" dirty="0" err="1"/>
              <a:t>lophophore</a:t>
            </a:r>
            <a:r>
              <a:rPr lang="en-US" baseline="0" dirty="0"/>
              <a:t> is an elaborate structure that ties together the three phyla </a:t>
            </a:r>
            <a:r>
              <a:rPr lang="en-US" baseline="0" dirty="0" err="1"/>
              <a:t>Bryozoa</a:t>
            </a:r>
            <a:r>
              <a:rPr lang="en-US" baseline="0" dirty="0"/>
              <a:t>, </a:t>
            </a:r>
            <a:r>
              <a:rPr lang="en-US" baseline="0" dirty="0" err="1"/>
              <a:t>Phoronida</a:t>
            </a:r>
            <a:r>
              <a:rPr lang="en-US" baseline="0" dirty="0"/>
              <a:t>, and </a:t>
            </a:r>
            <a:r>
              <a:rPr lang="en-US" baseline="0" dirty="0" err="1"/>
              <a:t>Brachiopoda</a:t>
            </a:r>
            <a:r>
              <a:rPr lang="en-US" baseline="0" dirty="0"/>
              <a:t>.  </a:t>
            </a:r>
            <a:r>
              <a:rPr lang="en-US" baseline="0" dirty="0" err="1"/>
              <a:t>Brachs</a:t>
            </a:r>
            <a:r>
              <a:rPr lang="en-US" baseline="0" dirty="0"/>
              <a:t>’ closest relatives are probably the shell-less, wormlike </a:t>
            </a:r>
            <a:r>
              <a:rPr lang="en-US" baseline="0" dirty="0" err="1"/>
              <a:t>phoronids</a:t>
            </a:r>
            <a:r>
              <a:rPr lang="en-US" baseline="0" dirty="0"/>
              <a:t>.  In the great “tree” of invert life, there are two main branches: protostomes (arthropods, annelids, and mollusks) and </a:t>
            </a:r>
            <a:r>
              <a:rPr lang="en-US" baseline="0" dirty="0" err="1"/>
              <a:t>deuterostomes</a:t>
            </a:r>
            <a:r>
              <a:rPr lang="en-US" baseline="0" dirty="0"/>
              <a:t> (echinoderms and chordates).  The </a:t>
            </a:r>
            <a:r>
              <a:rPr lang="en-US" baseline="0" dirty="0" err="1"/>
              <a:t>lophophorates</a:t>
            </a:r>
            <a:r>
              <a:rPr lang="en-US" baseline="0" dirty="0"/>
              <a:t>, of course, show characteristics of both groups, so they are either basal to both or perhaps near where the </a:t>
            </a:r>
            <a:r>
              <a:rPr lang="en-US" baseline="0" dirty="0" err="1"/>
              <a:t>deuterostomes</a:t>
            </a:r>
            <a:r>
              <a:rPr lang="en-US" baseline="0" dirty="0"/>
              <a:t> diverged from the protostomes.  There is some evidence now that </a:t>
            </a:r>
            <a:r>
              <a:rPr lang="en-US" baseline="0" dirty="0" err="1"/>
              <a:t>bryozoa</a:t>
            </a:r>
            <a:r>
              <a:rPr lang="en-US" baseline="0" dirty="0"/>
              <a:t> are closer to mollusks, leaving </a:t>
            </a:r>
            <a:r>
              <a:rPr lang="en-US" baseline="0" dirty="0" err="1"/>
              <a:t>phoronids</a:t>
            </a:r>
            <a:r>
              <a:rPr lang="en-US" baseline="0" dirty="0"/>
              <a:t> and </a:t>
            </a:r>
            <a:r>
              <a:rPr lang="en-US" baseline="0" dirty="0" err="1"/>
              <a:t>brachs</a:t>
            </a:r>
            <a:r>
              <a:rPr lang="en-US" baseline="0" dirty="0"/>
              <a:t> as mutually closest relatives.</a:t>
            </a:r>
          </a:p>
        </p:txBody>
      </p:sp>
      <p:sp>
        <p:nvSpPr>
          <p:cNvPr id="4" name="Slide Number Placeholder 3"/>
          <p:cNvSpPr>
            <a:spLocks noGrp="1"/>
          </p:cNvSpPr>
          <p:nvPr>
            <p:ph type="sldNum" sz="quarter" idx="10"/>
          </p:nvPr>
        </p:nvSpPr>
        <p:spPr/>
        <p:txBody>
          <a:bodyPr/>
          <a:lstStyle/>
          <a:p>
            <a:fld id="{E0AF0B4C-6373-48F9-9BDD-32D516C3BA66}" type="slidenum">
              <a:rPr lang="en-US" smtClean="0"/>
              <a:pPr/>
              <a:t>18</a:t>
            </a:fld>
            <a:endParaRPr lang="en-US"/>
          </a:p>
        </p:txBody>
      </p:sp>
    </p:spTree>
    <p:extLst>
      <p:ext uri="{BB962C8B-B14F-4D97-AF65-F5344CB8AC3E}">
        <p14:creationId xmlns:p14="http://schemas.microsoft.com/office/powerpoint/2010/main" val="1293945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brachiopods</a:t>
            </a:r>
            <a:r>
              <a:rPr lang="en-US" baseline="0" dirty="0"/>
              <a:t> occur, they can be abundant.  This was taken off Massachusetts, depth not known.  </a:t>
            </a:r>
            <a:r>
              <a:rPr lang="en-US" baseline="0" dirty="0" err="1"/>
              <a:t>Hemithiris</a:t>
            </a:r>
            <a:r>
              <a:rPr lang="en-US" baseline="0" dirty="0"/>
              <a:t> has a U-shaped dorsal valve, see lower right.  </a:t>
            </a:r>
            <a:r>
              <a:rPr lang="en-US" baseline="0" dirty="0" err="1"/>
              <a:t>Terebratulina</a:t>
            </a:r>
            <a:r>
              <a:rPr lang="en-US" baseline="0" dirty="0"/>
              <a:t> is more classically “clam-like,” as at upper center.</a:t>
            </a:r>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19</a:t>
            </a:fld>
            <a:endParaRPr lang="en-US"/>
          </a:p>
        </p:txBody>
      </p:sp>
    </p:spTree>
    <p:extLst>
      <p:ext uri="{BB962C8B-B14F-4D97-AF65-F5344CB8AC3E}">
        <p14:creationId xmlns:p14="http://schemas.microsoft.com/office/powerpoint/2010/main" val="2456305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Bivalve</a:t>
            </a:r>
            <a:r>
              <a:rPr lang="en-US" baseline="0" dirty="0"/>
              <a:t> condition has arisen multiple times in evolution.</a:t>
            </a:r>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2</a:t>
            </a:fld>
            <a:endParaRPr lang="en-US"/>
          </a:p>
        </p:txBody>
      </p:sp>
    </p:spTree>
    <p:extLst>
      <p:ext uri="{BB962C8B-B14F-4D97-AF65-F5344CB8AC3E}">
        <p14:creationId xmlns:p14="http://schemas.microsoft.com/office/powerpoint/2010/main" val="22317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traditional and convenient to divide brachiopods into two groups: articulates and </a:t>
            </a:r>
            <a:r>
              <a:rPr lang="en-US" dirty="0" err="1"/>
              <a:t>inarticulates</a:t>
            </a:r>
            <a:r>
              <a:rPr lang="en-US" dirty="0"/>
              <a:t>.  Both were present among</a:t>
            </a:r>
            <a:r>
              <a:rPr lang="en-US" baseline="0" dirty="0"/>
              <a:t> the earliest fossils, so neither is more “primitive” than the other.  The </a:t>
            </a:r>
            <a:r>
              <a:rPr lang="en-US" baseline="0" dirty="0" err="1"/>
              <a:t>inarticulates</a:t>
            </a:r>
            <a:r>
              <a:rPr lang="en-US" baseline="0" dirty="0"/>
              <a:t> lack a hinge, and the valves do not interlock (or articulate).  It was pointed out that </a:t>
            </a:r>
            <a:r>
              <a:rPr lang="en-US" baseline="0" dirty="0" err="1"/>
              <a:t>Lingula</a:t>
            </a:r>
            <a:r>
              <a:rPr lang="en-US" baseline="0" dirty="0"/>
              <a:t> (Latin for “tongue”) is a strange name for an “inarticulate” creature.  Note the pedicles in this photo of living </a:t>
            </a:r>
            <a:r>
              <a:rPr lang="en-US" baseline="0" dirty="0" err="1"/>
              <a:t>Lingula</a:t>
            </a:r>
            <a:r>
              <a:rPr lang="en-US" baseline="0" dirty="0"/>
              <a:t> in an aquarium.</a:t>
            </a:r>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20</a:t>
            </a:fld>
            <a:endParaRPr lang="en-US"/>
          </a:p>
        </p:txBody>
      </p:sp>
    </p:spTree>
    <p:extLst>
      <p:ext uri="{BB962C8B-B14F-4D97-AF65-F5344CB8AC3E}">
        <p14:creationId xmlns:p14="http://schemas.microsoft.com/office/powerpoint/2010/main" val="2803062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Lingula</a:t>
            </a:r>
            <a:r>
              <a:rPr lang="en-US" dirty="0"/>
              <a:t> lives in a burrow, like many </a:t>
            </a:r>
            <a:r>
              <a:rPr lang="en-US" dirty="0" err="1"/>
              <a:t>bivalved</a:t>
            </a:r>
            <a:r>
              <a:rPr lang="en-US" dirty="0"/>
              <a:t> mollusks, anchored by the pedicle.</a:t>
            </a:r>
            <a:r>
              <a:rPr lang="en-US" baseline="0" dirty="0"/>
              <a:t>  The pedicle can be contracted to withdraw the animal into the safety of the burrow.  They are capable of limited movement and reburial.  Do not have siphons, like </a:t>
            </a:r>
            <a:r>
              <a:rPr lang="en-US" baseline="0" dirty="0" err="1"/>
              <a:t>bivalved</a:t>
            </a:r>
            <a:r>
              <a:rPr lang="en-US" baseline="0" dirty="0"/>
              <a:t> mollusks, but create inhalant and exhalant currents with </a:t>
            </a:r>
            <a:r>
              <a:rPr lang="en-US" baseline="0" dirty="0" err="1"/>
              <a:t>lophophore</a:t>
            </a:r>
            <a:r>
              <a:rPr lang="en-US" baseline="0" dirty="0"/>
              <a:t> and bundles of setae that extend beyond margin of shell.</a:t>
            </a:r>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21</a:t>
            </a:fld>
            <a:endParaRPr lang="en-US"/>
          </a:p>
        </p:txBody>
      </p:sp>
    </p:spTree>
    <p:extLst>
      <p:ext uri="{BB962C8B-B14F-4D97-AF65-F5344CB8AC3E}">
        <p14:creationId xmlns:p14="http://schemas.microsoft.com/office/powerpoint/2010/main" val="3877366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Articulate brachiopods “articulate” with a hinge</a:t>
            </a:r>
            <a:r>
              <a:rPr lang="en-US" baseline="0" dirty="0"/>
              <a:t> bearing teeth and sockets.  The large shell is not a brachiopod, but a </a:t>
            </a:r>
            <a:r>
              <a:rPr lang="en-US" baseline="0" dirty="0" err="1"/>
              <a:t>bivalved</a:t>
            </a:r>
            <a:r>
              <a:rPr lang="en-US" baseline="0" dirty="0"/>
              <a:t> mollusk.  Given the species, it is probably about an inch across.  The </a:t>
            </a:r>
            <a:r>
              <a:rPr lang="en-US" baseline="0" dirty="0" err="1"/>
              <a:t>brachs</a:t>
            </a:r>
            <a:r>
              <a:rPr lang="en-US" baseline="0" dirty="0"/>
              <a:t> are the little specks attached, and enlarged here.</a:t>
            </a:r>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22</a:t>
            </a:fld>
            <a:endParaRPr lang="en-US"/>
          </a:p>
        </p:txBody>
      </p:sp>
    </p:spTree>
    <p:extLst>
      <p:ext uri="{BB962C8B-B14F-4D97-AF65-F5344CB8AC3E}">
        <p14:creationId xmlns:p14="http://schemas.microsoft.com/office/powerpoint/2010/main" val="1742555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Articulate brachiopods “articulate” with a hinge</a:t>
            </a:r>
            <a:r>
              <a:rPr lang="en-US" baseline="0" dirty="0"/>
              <a:t> bearing teeth and sockets.  The large shell is not a brachiopod, but a </a:t>
            </a:r>
            <a:r>
              <a:rPr lang="en-US" baseline="0" dirty="0" err="1"/>
              <a:t>bivalved</a:t>
            </a:r>
            <a:r>
              <a:rPr lang="en-US" baseline="0" dirty="0"/>
              <a:t> mollusk.  Given the species, it is probably about an inch across.  The </a:t>
            </a:r>
            <a:r>
              <a:rPr lang="en-US" baseline="0" dirty="0" err="1"/>
              <a:t>brachs</a:t>
            </a:r>
            <a:r>
              <a:rPr lang="en-US" baseline="0" dirty="0"/>
              <a:t> are the little specks attached, and enlarged here, along with a </a:t>
            </a:r>
            <a:r>
              <a:rPr lang="en-US" baseline="0" dirty="0" err="1"/>
              <a:t>polychaete</a:t>
            </a:r>
            <a:r>
              <a:rPr lang="en-US" baseline="0" dirty="0"/>
              <a:t> tube.  These </a:t>
            </a:r>
            <a:r>
              <a:rPr lang="en-US" baseline="0" dirty="0" err="1"/>
              <a:t>Gwynia</a:t>
            </a:r>
            <a:r>
              <a:rPr lang="en-US" baseline="0" dirty="0"/>
              <a:t> are full grown at about a mm across.</a:t>
            </a:r>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23</a:t>
            </a:fld>
            <a:endParaRPr lang="en-US"/>
          </a:p>
        </p:txBody>
      </p:sp>
    </p:spTree>
    <p:extLst>
      <p:ext uri="{BB962C8B-B14F-4D97-AF65-F5344CB8AC3E}">
        <p14:creationId xmlns:p14="http://schemas.microsoft.com/office/powerpoint/2010/main" val="1742555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drawing</a:t>
            </a:r>
            <a:r>
              <a:rPr lang="en-US" baseline="0" dirty="0"/>
              <a:t> of two species of articulate brachiopods in life.  This is from an old (1887) drawing, which confuses developmental and functional dorsal and ventral.  The ventral valve </a:t>
            </a:r>
            <a:r>
              <a:rPr lang="en-US" i="1" baseline="0" dirty="0"/>
              <a:t>developmentally </a:t>
            </a:r>
            <a:r>
              <a:rPr lang="en-US" baseline="0" dirty="0"/>
              <a:t>is the larger and bears the pedicle, while the dorsal valve </a:t>
            </a:r>
            <a:r>
              <a:rPr lang="en-US" i="1" baseline="0" dirty="0"/>
              <a:t>developmentally </a:t>
            </a:r>
            <a:r>
              <a:rPr lang="en-US" baseline="0" dirty="0"/>
              <a:t>is smaller and sits within the ventral valve.  In life, however, the animal “sits on its head” with the “ventral” valve dorsal and the “dorsal” valve ventral!  Hence the contorted pedicles seen here.  Articulate pedicles cannot reattach, and the animals cannot move if pedicle is torn, will become buried.  This also illustrates the common name of “lamp shell,” as the shell gives the appearance of an “Aladdin’s lamp.”</a:t>
            </a:r>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24</a:t>
            </a:fld>
            <a:endParaRPr lang="en-US"/>
          </a:p>
        </p:txBody>
      </p:sp>
    </p:spTree>
    <p:extLst>
      <p:ext uri="{BB962C8B-B14F-4D97-AF65-F5344CB8AC3E}">
        <p14:creationId xmlns:p14="http://schemas.microsoft.com/office/powerpoint/2010/main" val="2364933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a diagram of an articulate brachiopod shell, showing the life position in more realistic perspective.  Since fossil </a:t>
            </a:r>
            <a:r>
              <a:rPr lang="en-US" baseline="0" dirty="0" err="1"/>
              <a:t>brachs</a:t>
            </a:r>
            <a:r>
              <a:rPr lang="en-US" baseline="0" dirty="0"/>
              <a:t> are common and important in correlating stratigraphy, an elaborate nomenclature has developed of every little bump and fold on the shell.  For our purposes, we can just worry about the dorsal (brachial) and ventral (</a:t>
            </a:r>
            <a:r>
              <a:rPr lang="en-US" baseline="0" dirty="0" err="1"/>
              <a:t>pediclar</a:t>
            </a:r>
            <a:r>
              <a:rPr lang="en-US" baseline="0" dirty="0"/>
              <a:t>) valves and the pedicle foramen.</a:t>
            </a:r>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25</a:t>
            </a:fld>
            <a:endParaRPr lang="en-US"/>
          </a:p>
        </p:txBody>
      </p:sp>
    </p:spTree>
    <p:extLst>
      <p:ext uri="{BB962C8B-B14F-4D97-AF65-F5344CB8AC3E}">
        <p14:creationId xmlns:p14="http://schemas.microsoft.com/office/powerpoint/2010/main" val="20324018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Extensions of mantle tissue into channels in articulates.  These are the</a:t>
            </a:r>
            <a:r>
              <a:rPr lang="en-US" baseline="0" dirty="0"/>
              <a:t> same </a:t>
            </a:r>
            <a:r>
              <a:rPr lang="en-US" baseline="0" dirty="0" err="1"/>
              <a:t>Gwynia</a:t>
            </a:r>
            <a:r>
              <a:rPr lang="en-US" baseline="0" dirty="0"/>
              <a:t> from a previous slide.  </a:t>
            </a:r>
            <a:r>
              <a:rPr lang="en-US" baseline="0" dirty="0" err="1"/>
              <a:t>Punctae</a:t>
            </a:r>
            <a:r>
              <a:rPr lang="en-US" baseline="0" dirty="0"/>
              <a:t> are visible as white spots on translucent shell.  </a:t>
            </a:r>
            <a:r>
              <a:rPr lang="en-US" baseline="0" dirty="0" err="1"/>
              <a:t>Punctae</a:t>
            </a:r>
            <a:r>
              <a:rPr lang="en-US" baseline="0" dirty="0"/>
              <a:t> e</a:t>
            </a:r>
            <a:r>
              <a:rPr lang="en-US" dirty="0"/>
              <a:t>nd blindly just under</a:t>
            </a:r>
            <a:r>
              <a:rPr lang="en-US" baseline="0" dirty="0"/>
              <a:t> the </a:t>
            </a:r>
            <a:r>
              <a:rPr lang="en-US" baseline="0" dirty="0" err="1"/>
              <a:t>periostracum</a:t>
            </a:r>
            <a:r>
              <a:rPr lang="en-US" baseline="0" dirty="0"/>
              <a:t>.  Function is unknown.  Do not possess nerve cells, so are not “eyes.”  May contain repellent chemicals.</a:t>
            </a:r>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26</a:t>
            </a:fld>
            <a:endParaRPr lang="en-US"/>
          </a:p>
        </p:txBody>
      </p:sp>
    </p:spTree>
    <p:extLst>
      <p:ext uri="{BB962C8B-B14F-4D97-AF65-F5344CB8AC3E}">
        <p14:creationId xmlns:p14="http://schemas.microsoft.com/office/powerpoint/2010/main" val="23014663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Thayer calls them “minimal organisms.”  The organic tissue forms only about 3% of the live</a:t>
            </a:r>
            <a:r>
              <a:rPr lang="en-US" baseline="0" dirty="0"/>
              <a:t> weight of the animal and is crammed into the posterior portion of the shell.  The rest (60-75%) of the shell is the mantle cavity, which is filled with the </a:t>
            </a:r>
            <a:r>
              <a:rPr lang="en-US" baseline="0" dirty="0" err="1"/>
              <a:t>lophophore</a:t>
            </a:r>
            <a:r>
              <a:rPr lang="en-US" baseline="0" dirty="0"/>
              <a:t>.  </a:t>
            </a:r>
            <a:r>
              <a:rPr lang="en-US" baseline="0" dirty="0" err="1"/>
              <a:t>Lophophore</a:t>
            </a:r>
            <a:r>
              <a:rPr lang="en-US" baseline="0" dirty="0"/>
              <a:t> is an elaborate feeding and respiratory organ.  There are two arms (brachia) that bear a ciliated food groove that convey food to the mouth located at the junction of the two brachia.  </a:t>
            </a:r>
            <a:r>
              <a:rPr lang="en-US" baseline="0" dirty="0" err="1"/>
              <a:t>Brachs</a:t>
            </a:r>
            <a:r>
              <a:rPr lang="en-US" baseline="0" dirty="0"/>
              <a:t> are filter feeders and feed on small organic particles and dissolved organic matter.  A few possibly take small </a:t>
            </a:r>
            <a:r>
              <a:rPr lang="en-US" baseline="0" dirty="0" err="1"/>
              <a:t>plankters</a:t>
            </a:r>
            <a:r>
              <a:rPr lang="en-US" baseline="0" dirty="0"/>
              <a:t>.  The digestive system bears a mouth, esophagus, stomach, intestine, and (in </a:t>
            </a:r>
            <a:r>
              <a:rPr lang="en-US" baseline="0" dirty="0" err="1"/>
              <a:t>inarticulates</a:t>
            </a:r>
            <a:r>
              <a:rPr lang="en-US" baseline="0" dirty="0"/>
              <a:t>) an anus.  The anus opens to the mantle cavity to the right of the midline and is one of the few breaks in strict left-right symmetry.  In articulates, the intestine ends blindly, and waste products are expelled back out the mouth into the mantle cavity.  The circulatory system is open.  There is a weak heart above the stomach, but most movement of “blood” is by </a:t>
            </a:r>
            <a:r>
              <a:rPr lang="en-US" baseline="0" dirty="0" err="1"/>
              <a:t>ciliary</a:t>
            </a:r>
            <a:r>
              <a:rPr lang="en-US" baseline="0" dirty="0"/>
              <a:t> action of the body cavity.  Excretion is by paired </a:t>
            </a:r>
            <a:r>
              <a:rPr lang="en-US" baseline="0" dirty="0" err="1"/>
              <a:t>nephridia</a:t>
            </a:r>
            <a:r>
              <a:rPr lang="en-US" baseline="0" dirty="0"/>
              <a:t> (two pairs in one group).  Nervous system is simple, with </a:t>
            </a:r>
            <a:r>
              <a:rPr lang="en-US" baseline="0" dirty="0" err="1"/>
              <a:t>subesophageal</a:t>
            </a:r>
            <a:r>
              <a:rPr lang="en-US" baseline="0" dirty="0"/>
              <a:t> ganglion, </a:t>
            </a:r>
            <a:r>
              <a:rPr lang="en-US" baseline="0" dirty="0" err="1"/>
              <a:t>circum</a:t>
            </a:r>
            <a:r>
              <a:rPr lang="en-US" baseline="0" dirty="0"/>
              <a:t>-esophageal ring, and nerves to mantle, muscles, pedicle, and </a:t>
            </a:r>
            <a:r>
              <a:rPr lang="en-US" baseline="0" dirty="0" err="1"/>
              <a:t>lophophore</a:t>
            </a:r>
            <a:r>
              <a:rPr lang="en-US" baseline="0" dirty="0"/>
              <a:t>.  No sensory organs developed, but sensitive to touch at mantle edge and shallow-water species respond to light and shadow, though no eyes are present.</a:t>
            </a:r>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27</a:t>
            </a:fld>
            <a:endParaRPr lang="en-US"/>
          </a:p>
        </p:txBody>
      </p:sp>
    </p:spTree>
    <p:extLst>
      <p:ext uri="{BB962C8B-B14F-4D97-AF65-F5344CB8AC3E}">
        <p14:creationId xmlns:p14="http://schemas.microsoft.com/office/powerpoint/2010/main" val="2523991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Mentioned that both opening and closing are under muscular control.  Closing accomplished by central adductor muscles, consisting of “quick” portion for rapid closure and “catch” portion for holding</a:t>
            </a:r>
            <a:r>
              <a:rPr lang="en-US" baseline="0" dirty="0"/>
              <a:t> valves closed.  Equivalent to the two parts of the adductor in a scallop.  Unlike </a:t>
            </a:r>
            <a:r>
              <a:rPr lang="en-US" baseline="0" dirty="0" err="1"/>
              <a:t>bivalved</a:t>
            </a:r>
            <a:r>
              <a:rPr lang="en-US" baseline="0" dirty="0"/>
              <a:t> mollusks, </a:t>
            </a:r>
            <a:r>
              <a:rPr lang="en-US" baseline="0" dirty="0" err="1"/>
              <a:t>diduction</a:t>
            </a:r>
            <a:r>
              <a:rPr lang="en-US" baseline="0" dirty="0"/>
              <a:t> is by muscle attached to tip of dorsal valve, so action is to pull valves apart. Pedicle is a solid band of connective tissue.  Movements limited to opening, closing, some rotation about pedicle. Opening is generally limited to a small vertical action, leaving a narrow gape. </a:t>
            </a:r>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28</a:t>
            </a:fld>
            <a:endParaRPr lang="en-US"/>
          </a:p>
        </p:txBody>
      </p:sp>
    </p:spTree>
    <p:extLst>
      <p:ext uri="{BB962C8B-B14F-4D97-AF65-F5344CB8AC3E}">
        <p14:creationId xmlns:p14="http://schemas.microsoft.com/office/powerpoint/2010/main" val="14552186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Inarticulate</a:t>
            </a:r>
            <a:r>
              <a:rPr lang="en-US" baseline="0" dirty="0"/>
              <a:t> brachiopods have no hinge and valves are not attached, except by animal tissue.  Closing is accomplished by central adductor, again with quick and catch portions.  </a:t>
            </a:r>
            <a:r>
              <a:rPr lang="en-US" baseline="0" dirty="0" err="1"/>
              <a:t>Diduction</a:t>
            </a:r>
            <a:r>
              <a:rPr lang="en-US" baseline="0" dirty="0"/>
              <a:t> is accomplished by a “posterior adductor.”  Oblique muscles allow some rotation of valves.  Pedicle is muscular and contains an extension of the body cavity, so is capable of contraction and limited worm-like movements.</a:t>
            </a:r>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29</a:t>
            </a:fld>
            <a:endParaRPr lang="en-US"/>
          </a:p>
        </p:txBody>
      </p:sp>
    </p:spTree>
    <p:extLst>
      <p:ext uri="{BB962C8B-B14F-4D97-AF65-F5344CB8AC3E}">
        <p14:creationId xmlns:p14="http://schemas.microsoft.com/office/powerpoint/2010/main" val="1489969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widely</a:t>
            </a:r>
            <a:r>
              <a:rPr lang="en-US" baseline="0" dirty="0"/>
              <a:t> known are the </a:t>
            </a:r>
            <a:r>
              <a:rPr lang="en-US" baseline="0" dirty="0" err="1"/>
              <a:t>bivalved</a:t>
            </a:r>
            <a:r>
              <a:rPr lang="en-US" baseline="0" dirty="0"/>
              <a:t> mollusks, which have commandeered the name “bivalve.”</a:t>
            </a:r>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3</a:t>
            </a:fld>
            <a:endParaRPr lang="en-US"/>
          </a:p>
        </p:txBody>
      </p:sp>
    </p:spTree>
    <p:extLst>
      <p:ext uri="{BB962C8B-B14F-4D97-AF65-F5344CB8AC3E}">
        <p14:creationId xmlns:p14="http://schemas.microsoft.com/office/powerpoint/2010/main" val="2902610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30</a:t>
            </a:fld>
            <a:endParaRPr lang="en-US"/>
          </a:p>
        </p:txBody>
      </p:sp>
    </p:spTree>
    <p:extLst>
      <p:ext uri="{BB962C8B-B14F-4D97-AF65-F5344CB8AC3E}">
        <p14:creationId xmlns:p14="http://schemas.microsoft.com/office/powerpoint/2010/main" val="30099800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Bears single row of ciliated cirri (or filaments) bordering a food groove. </a:t>
            </a:r>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31</a:t>
            </a:fld>
            <a:endParaRPr lang="en-US"/>
          </a:p>
        </p:txBody>
      </p:sp>
    </p:spTree>
    <p:extLst>
      <p:ext uri="{BB962C8B-B14F-4D97-AF65-F5344CB8AC3E}">
        <p14:creationId xmlns:p14="http://schemas.microsoft.com/office/powerpoint/2010/main" val="2622421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Coiling</a:t>
            </a:r>
            <a:r>
              <a:rPr lang="en-US" baseline="0" dirty="0"/>
              <a:t> of </a:t>
            </a:r>
            <a:r>
              <a:rPr lang="en-US" baseline="0" dirty="0" err="1"/>
              <a:t>lophophore</a:t>
            </a:r>
            <a:r>
              <a:rPr lang="en-US" baseline="0" dirty="0"/>
              <a:t> is not random “packing.”  Three main patterns of folding, may represent optimal solutions to the packing.  </a:t>
            </a:r>
            <a:r>
              <a:rPr lang="en-US" dirty="0" err="1"/>
              <a:t>Lophophore</a:t>
            </a:r>
            <a:r>
              <a:rPr lang="en-US" dirty="0"/>
              <a:t> can grow only at</a:t>
            </a:r>
            <a:r>
              <a:rPr lang="en-US" baseline="0" dirty="0"/>
              <a:t> tip.  All species start out with a simple </a:t>
            </a:r>
            <a:r>
              <a:rPr lang="en-US" baseline="0" dirty="0" err="1"/>
              <a:t>trocholophe</a:t>
            </a:r>
            <a:r>
              <a:rPr lang="en-US" baseline="0" dirty="0"/>
              <a:t>.  Final stage in </a:t>
            </a:r>
            <a:r>
              <a:rPr lang="en-US" baseline="0" dirty="0" err="1"/>
              <a:t>Gwynia</a:t>
            </a:r>
            <a:r>
              <a:rPr lang="en-US" baseline="0" dirty="0"/>
              <a:t>.  Doubles back to form </a:t>
            </a:r>
            <a:r>
              <a:rPr lang="en-US" baseline="0" dirty="0" err="1"/>
              <a:t>schizolophe</a:t>
            </a:r>
            <a:r>
              <a:rPr lang="en-US" baseline="0" dirty="0"/>
              <a:t>.  Then can follow one of three paths.  1) Inner arm of </a:t>
            </a:r>
            <a:r>
              <a:rPr lang="en-US" baseline="0" dirty="0" err="1"/>
              <a:t>schizolophe</a:t>
            </a:r>
            <a:r>
              <a:rPr lang="en-US" baseline="0" dirty="0"/>
              <a:t> twists (transient </a:t>
            </a:r>
            <a:r>
              <a:rPr lang="en-US" baseline="0" dirty="0" err="1"/>
              <a:t>zygolophe</a:t>
            </a:r>
            <a:r>
              <a:rPr lang="en-US" baseline="0" dirty="0"/>
              <a:t>) then forms median spiral of </a:t>
            </a:r>
            <a:r>
              <a:rPr lang="en-US" baseline="0" dirty="0" err="1"/>
              <a:t>plectolophe</a:t>
            </a:r>
            <a:r>
              <a:rPr lang="en-US" baseline="0" dirty="0"/>
              <a:t>.  2) Two  sides divide into multiple lobes, forming </a:t>
            </a:r>
            <a:r>
              <a:rPr lang="en-US" baseline="0" dirty="0" err="1"/>
              <a:t>ptycholophe</a:t>
            </a:r>
            <a:r>
              <a:rPr lang="en-US" baseline="0" dirty="0"/>
              <a:t>.  3) An ever-growing spiral forms a </a:t>
            </a:r>
            <a:r>
              <a:rPr lang="en-US" baseline="0" dirty="0" err="1"/>
              <a:t>spirolophe</a:t>
            </a:r>
            <a:r>
              <a:rPr lang="en-US" baseline="0" dirty="0"/>
              <a:t>.  </a:t>
            </a:r>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32</a:t>
            </a:fld>
            <a:endParaRPr lang="en-US"/>
          </a:p>
        </p:txBody>
      </p:sp>
    </p:spTree>
    <p:extLst>
      <p:ext uri="{BB962C8B-B14F-4D97-AF65-F5344CB8AC3E}">
        <p14:creationId xmlns:p14="http://schemas.microsoft.com/office/powerpoint/2010/main" val="34295064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Brachidium</a:t>
            </a:r>
            <a:r>
              <a:rPr lang="en-US" dirty="0"/>
              <a:t> can be highly elaborate, as in this fossil species.  How’d you like</a:t>
            </a:r>
            <a:r>
              <a:rPr lang="en-US" baseline="0" dirty="0"/>
              <a:t> to clean that?!  One shell in show and tell opened to expose simple </a:t>
            </a:r>
            <a:r>
              <a:rPr lang="en-US" baseline="0" dirty="0" err="1"/>
              <a:t>brachidium</a:t>
            </a:r>
            <a:r>
              <a:rPr lang="en-US" baseline="0" dirty="0"/>
              <a:t> .</a:t>
            </a:r>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33</a:t>
            </a:fld>
            <a:endParaRPr lang="en-US"/>
          </a:p>
        </p:txBody>
      </p:sp>
    </p:spTree>
    <p:extLst>
      <p:ext uri="{BB962C8B-B14F-4D97-AF65-F5344CB8AC3E}">
        <p14:creationId xmlns:p14="http://schemas.microsoft.com/office/powerpoint/2010/main" val="30145711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have separate sexes,</a:t>
            </a:r>
            <a:r>
              <a:rPr lang="en-US" baseline="0" dirty="0"/>
              <a:t> a few are hermaphrodites.  There is one (rarely two) pairs of dorsal and ventral gonads.  Gametes are shed into the body cavity, then released through the </a:t>
            </a:r>
            <a:r>
              <a:rPr lang="en-US" baseline="0" dirty="0" err="1"/>
              <a:t>nephridia</a:t>
            </a:r>
            <a:r>
              <a:rPr lang="en-US" baseline="0" dirty="0"/>
              <a:t>.  Fertilization is external. In some species, fertilization occurs in the sea and larvae are planktonic.  In others, fertilization occurs in the mantle cavity, and larvae are brooded.  Larvae are the only motile phase, can settle in as little as a few hours in some articulates, hence the large numbers and patchy distribution of individuals.</a:t>
            </a:r>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34</a:t>
            </a:fld>
            <a:endParaRPr lang="en-US"/>
          </a:p>
        </p:txBody>
      </p:sp>
    </p:spTree>
    <p:extLst>
      <p:ext uri="{BB962C8B-B14F-4D97-AF65-F5344CB8AC3E}">
        <p14:creationId xmlns:p14="http://schemas.microsoft.com/office/powerpoint/2010/main" val="26071934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Developmental and other studies show that division into inarticulate and articulate is too simplistic.  </a:t>
            </a:r>
            <a:r>
              <a:rPr lang="en-US" dirty="0" err="1"/>
              <a:t>Inarticulates</a:t>
            </a:r>
            <a:r>
              <a:rPr lang="en-US" dirty="0"/>
              <a:t> actually two distinct groups.  </a:t>
            </a:r>
          </a:p>
        </p:txBody>
      </p:sp>
      <p:sp>
        <p:nvSpPr>
          <p:cNvPr id="4" name="Slide Number Placeholder 3"/>
          <p:cNvSpPr>
            <a:spLocks noGrp="1"/>
          </p:cNvSpPr>
          <p:nvPr>
            <p:ph type="sldNum" sz="quarter" idx="10"/>
          </p:nvPr>
        </p:nvSpPr>
        <p:spPr/>
        <p:txBody>
          <a:bodyPr/>
          <a:lstStyle/>
          <a:p>
            <a:fld id="{E0AF0B4C-6373-48F9-9BDD-32D516C3BA66}" type="slidenum">
              <a:rPr lang="en-US" smtClean="0"/>
              <a:pPr/>
              <a:t>35</a:t>
            </a:fld>
            <a:endParaRPr lang="en-US"/>
          </a:p>
        </p:txBody>
      </p:sp>
    </p:spTree>
    <p:extLst>
      <p:ext uri="{BB962C8B-B14F-4D97-AF65-F5344CB8AC3E}">
        <p14:creationId xmlns:p14="http://schemas.microsoft.com/office/powerpoint/2010/main" val="24720703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groups of </a:t>
            </a:r>
            <a:r>
              <a:rPr lang="en-US" dirty="0" err="1"/>
              <a:t>inarticulates</a:t>
            </a:r>
            <a:r>
              <a:rPr lang="en-US" dirty="0"/>
              <a:t>,</a:t>
            </a:r>
            <a:r>
              <a:rPr lang="en-US" baseline="0" dirty="0"/>
              <a:t> three families, few genera and species.  </a:t>
            </a:r>
            <a:r>
              <a:rPr lang="en-US" baseline="0" dirty="0" err="1"/>
              <a:t>Lingulids</a:t>
            </a:r>
            <a:r>
              <a:rPr lang="en-US" baseline="0" dirty="0"/>
              <a:t> are “typical” </a:t>
            </a:r>
            <a:r>
              <a:rPr lang="en-US" baseline="0" dirty="0" err="1"/>
              <a:t>inarticulates</a:t>
            </a:r>
            <a:r>
              <a:rPr lang="en-US" baseline="0" dirty="0"/>
              <a:t> we’ve discussed.  Depending on who you read, </a:t>
            </a:r>
            <a:r>
              <a:rPr lang="en-US" baseline="0" dirty="0" err="1"/>
              <a:t>disciniscids</a:t>
            </a:r>
            <a:r>
              <a:rPr lang="en-US" baseline="0" dirty="0"/>
              <a:t> may belong to either group (but not both).  Attach by short pedicle to substrate, through foramen, looking like Anomia.  See show-and-tell.  </a:t>
            </a:r>
            <a:r>
              <a:rPr lang="en-US" baseline="0" dirty="0" err="1"/>
              <a:t>Craniids</a:t>
            </a:r>
            <a:r>
              <a:rPr lang="en-US" baseline="0" dirty="0"/>
              <a:t> cement directly by ventral (dorsal? lower) valve to substrate.  Opening consists of simple raising of limpet-like upper valve, opening may be simple elastic response of muscles.</a:t>
            </a:r>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36</a:t>
            </a:fld>
            <a:endParaRPr lang="en-US"/>
          </a:p>
        </p:txBody>
      </p:sp>
    </p:spTree>
    <p:extLst>
      <p:ext uri="{BB962C8B-B14F-4D97-AF65-F5344CB8AC3E}">
        <p14:creationId xmlns:p14="http://schemas.microsoft.com/office/powerpoint/2010/main" val="20187120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Articulates</a:t>
            </a:r>
            <a:r>
              <a:rPr lang="en-US" baseline="0" dirty="0"/>
              <a:t> more diverse than </a:t>
            </a:r>
            <a:r>
              <a:rPr lang="en-US" baseline="0" dirty="0" err="1"/>
              <a:t>inarticulates</a:t>
            </a:r>
            <a:r>
              <a:rPr lang="en-US" baseline="0" dirty="0"/>
              <a:t>, ca. 25 families.</a:t>
            </a:r>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37</a:t>
            </a:fld>
            <a:endParaRPr lang="en-US"/>
          </a:p>
        </p:txBody>
      </p:sp>
    </p:spTree>
    <p:extLst>
      <p:ext uri="{BB962C8B-B14F-4D97-AF65-F5344CB8AC3E}">
        <p14:creationId xmlns:p14="http://schemas.microsoft.com/office/powerpoint/2010/main" val="14392604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“Distinctive bitter smell and extremely noxious taste,” though eaten by some peoples.  How? </a:t>
            </a:r>
          </a:p>
          <a:p>
            <a:r>
              <a:rPr lang="en-US" dirty="0"/>
              <a:t>Occur</a:t>
            </a:r>
            <a:r>
              <a:rPr lang="en-US" baseline="0" dirty="0"/>
              <a:t> in all latitudes and depths (to 6000 m).</a:t>
            </a:r>
          </a:p>
          <a:p>
            <a:r>
              <a:rPr lang="en-US" baseline="0" dirty="0"/>
              <a:t>Live 5-10 years, sexually mature at 2-3.</a:t>
            </a:r>
          </a:p>
          <a:p>
            <a:r>
              <a:rPr lang="en-US" baseline="0" dirty="0"/>
              <a:t>Not many predators.  </a:t>
            </a:r>
            <a:r>
              <a:rPr lang="en-US" baseline="0" dirty="0" err="1"/>
              <a:t>Punctae</a:t>
            </a:r>
            <a:r>
              <a:rPr lang="en-US" baseline="0" dirty="0"/>
              <a:t> may contain noxious chemicals.</a:t>
            </a:r>
          </a:p>
          <a:p>
            <a:r>
              <a:rPr lang="en-US" baseline="0" dirty="0"/>
              <a:t>Largest (living) is </a:t>
            </a:r>
            <a:r>
              <a:rPr lang="en-US" baseline="0" dirty="0" err="1"/>
              <a:t>Magellania</a:t>
            </a:r>
            <a:r>
              <a:rPr lang="en-US" baseline="0" dirty="0"/>
              <a:t> </a:t>
            </a:r>
            <a:r>
              <a:rPr lang="en-US" baseline="0" dirty="0" err="1"/>
              <a:t>venosa</a:t>
            </a:r>
            <a:r>
              <a:rPr lang="en-US" baseline="0" dirty="0"/>
              <a:t>, at 3+ inches; see show-and-tell.  Fossils to a little over 4 inches.</a:t>
            </a:r>
          </a:p>
          <a:p>
            <a:r>
              <a:rPr lang="en-US" baseline="0" dirty="0"/>
              <a:t>One of lowest metabolic rates of any animal.</a:t>
            </a:r>
          </a:p>
          <a:p>
            <a:r>
              <a:rPr lang="en-US" baseline="0" dirty="0"/>
              <a:t>Pearl has been reported in </a:t>
            </a:r>
            <a:r>
              <a:rPr lang="en-US" baseline="0" dirty="0" err="1"/>
              <a:t>Terebratulina</a:t>
            </a:r>
            <a:r>
              <a:rPr lang="en-US" baseline="0" dirty="0"/>
              <a:t>.</a:t>
            </a:r>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39</a:t>
            </a:fld>
            <a:endParaRPr lang="en-US"/>
          </a:p>
        </p:txBody>
      </p:sp>
    </p:spTree>
    <p:extLst>
      <p:ext uri="{BB962C8B-B14F-4D97-AF65-F5344CB8AC3E}">
        <p14:creationId xmlns:p14="http://schemas.microsoft.com/office/powerpoint/2010/main" val="1444262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Tiny crustaceans,</a:t>
            </a:r>
            <a:r>
              <a:rPr lang="en-US" baseline="0" dirty="0"/>
              <a:t> a few mm long.</a:t>
            </a:r>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4</a:t>
            </a:fld>
            <a:endParaRPr lang="en-US"/>
          </a:p>
        </p:txBody>
      </p:sp>
    </p:spTree>
    <p:extLst>
      <p:ext uri="{BB962C8B-B14F-4D97-AF65-F5344CB8AC3E}">
        <p14:creationId xmlns:p14="http://schemas.microsoft.com/office/powerpoint/2010/main" val="2690637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group of tiny crustaceans,</a:t>
            </a:r>
            <a:r>
              <a:rPr lang="en-US" baseline="0" dirty="0"/>
              <a:t> also a few mm long.</a:t>
            </a:r>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5</a:t>
            </a:fld>
            <a:endParaRPr lang="en-US"/>
          </a:p>
        </p:txBody>
      </p:sp>
    </p:spTree>
    <p:extLst>
      <p:ext uri="{BB962C8B-B14F-4D97-AF65-F5344CB8AC3E}">
        <p14:creationId xmlns:p14="http://schemas.microsoft.com/office/powerpoint/2010/main" val="2501078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snails have developed a </a:t>
            </a:r>
            <a:r>
              <a:rPr lang="en-US" dirty="0" err="1"/>
              <a:t>bivalved</a:t>
            </a:r>
            <a:r>
              <a:rPr lang="en-US" dirty="0"/>
              <a:t> version!  True nature was not discovered until 1959, when living specimens were collected off Japan.</a:t>
            </a:r>
            <a:r>
              <a:rPr lang="en-US" baseline="0" dirty="0"/>
              <a:t>  </a:t>
            </a:r>
            <a:r>
              <a:rPr lang="en-US" baseline="0" dirty="0" err="1"/>
              <a:t>Saccoglossan</a:t>
            </a:r>
            <a:r>
              <a:rPr lang="en-US" baseline="0" dirty="0"/>
              <a:t> </a:t>
            </a:r>
            <a:r>
              <a:rPr lang="en-US" baseline="0" dirty="0" err="1"/>
              <a:t>opisthobranchs</a:t>
            </a:r>
            <a:r>
              <a:rPr lang="en-US" baseline="0" dirty="0"/>
              <a:t>.  </a:t>
            </a:r>
            <a:r>
              <a:rPr lang="en-US" dirty="0"/>
              <a:t>Since many people have</a:t>
            </a:r>
            <a:r>
              <a:rPr lang="en-US" baseline="0" dirty="0"/>
              <a:t> never seen one, I’ve included a specimen in the show and tell.  Begin life with a swimming coiled </a:t>
            </a:r>
            <a:r>
              <a:rPr lang="en-US" baseline="0" dirty="0" err="1"/>
              <a:t>univalved</a:t>
            </a:r>
            <a:r>
              <a:rPr lang="en-US" baseline="0" dirty="0"/>
              <a:t> operculate shell.  When it finds a suitable alga, it settles, sheds its operculum, and the </a:t>
            </a:r>
            <a:r>
              <a:rPr lang="en-US" baseline="0" dirty="0" err="1"/>
              <a:t>teleoconch</a:t>
            </a:r>
            <a:r>
              <a:rPr lang="en-US" baseline="0" dirty="0"/>
              <a:t> splits.  By four days post-hatching, it has a fully functioning hinged bivalved shell!  When you think about it, the operculum is a functional “second valve.”  </a:t>
            </a:r>
            <a:r>
              <a:rPr lang="en-US" b="1" baseline="0" dirty="0"/>
              <a:t>STOP!  </a:t>
            </a:r>
            <a:r>
              <a:rPr lang="en-US" baseline="0" dirty="0"/>
              <a:t>The bivalve condition is not limited to animals.  Tell story of “clams” from Betty.  Now move on.</a:t>
            </a:r>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6</a:t>
            </a:fld>
            <a:endParaRPr lang="en-US"/>
          </a:p>
        </p:txBody>
      </p:sp>
    </p:spTree>
    <p:extLst>
      <p:ext uri="{BB962C8B-B14F-4D97-AF65-F5344CB8AC3E}">
        <p14:creationId xmlns:p14="http://schemas.microsoft.com/office/powerpoint/2010/main" val="2983648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STOP!  </a:t>
            </a:r>
            <a:r>
              <a:rPr lang="en-US" dirty="0"/>
              <a:t>Ask what the examples</a:t>
            </a:r>
            <a:r>
              <a:rPr lang="en-US" baseline="0" dirty="0"/>
              <a:t> have in common, besides two valves.  Looking for laterality.  Now move on.</a:t>
            </a:r>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7</a:t>
            </a:fld>
            <a:endParaRPr lang="en-US"/>
          </a:p>
        </p:txBody>
      </p:sp>
    </p:spTree>
    <p:extLst>
      <p:ext uri="{BB962C8B-B14F-4D97-AF65-F5344CB8AC3E}">
        <p14:creationId xmlns:p14="http://schemas.microsoft.com/office/powerpoint/2010/main" val="3394919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 (not sure about pistachios) have all had left-right valves.  </a:t>
            </a:r>
            <a:r>
              <a:rPr lang="en-US" dirty="0" err="1"/>
              <a:t>Brachs</a:t>
            </a:r>
            <a:r>
              <a:rPr lang="en-US" dirty="0"/>
              <a:t> are still left-right</a:t>
            </a:r>
            <a:r>
              <a:rPr lang="en-US" baseline="0" dirty="0"/>
              <a:t> symmetrical, but valves are dorsal and ventral.  Scallop, shown for bivalve mollusks has </a:t>
            </a:r>
            <a:r>
              <a:rPr lang="en-US" i="1" baseline="0" dirty="0"/>
              <a:t>functional </a:t>
            </a:r>
            <a:r>
              <a:rPr lang="en-US" baseline="0" dirty="0"/>
              <a:t>dorsal and ventral valves, but they are still left and right, and they lie on their sides, like flounders.</a:t>
            </a:r>
            <a:endParaRPr lang="en-US" dirty="0"/>
          </a:p>
        </p:txBody>
      </p:sp>
      <p:sp>
        <p:nvSpPr>
          <p:cNvPr id="4" name="Slide Number Placeholder 3"/>
          <p:cNvSpPr>
            <a:spLocks noGrp="1"/>
          </p:cNvSpPr>
          <p:nvPr>
            <p:ph type="sldNum" sz="quarter" idx="10"/>
          </p:nvPr>
        </p:nvSpPr>
        <p:spPr/>
        <p:txBody>
          <a:bodyPr/>
          <a:lstStyle/>
          <a:p>
            <a:fld id="{E0AF0B4C-6373-48F9-9BDD-32D516C3BA66}" type="slidenum">
              <a:rPr lang="en-US" smtClean="0"/>
              <a:pPr/>
              <a:t>8</a:t>
            </a:fld>
            <a:endParaRPr lang="en-US"/>
          </a:p>
        </p:txBody>
      </p:sp>
    </p:spTree>
    <p:extLst>
      <p:ext uri="{BB962C8B-B14F-4D97-AF65-F5344CB8AC3E}">
        <p14:creationId xmlns:p14="http://schemas.microsoft.com/office/powerpoint/2010/main" val="1872742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a:t>
            </a:r>
            <a:r>
              <a:rPr lang="en-US" baseline="0" dirty="0"/>
              <a:t> </a:t>
            </a:r>
            <a:r>
              <a:rPr lang="en-US" dirty="0"/>
              <a:t>plane of symmetry and relation to valves.</a:t>
            </a:r>
          </a:p>
        </p:txBody>
      </p:sp>
      <p:sp>
        <p:nvSpPr>
          <p:cNvPr id="4" name="Slide Number Placeholder 3"/>
          <p:cNvSpPr>
            <a:spLocks noGrp="1"/>
          </p:cNvSpPr>
          <p:nvPr>
            <p:ph type="sldNum" sz="quarter" idx="10"/>
          </p:nvPr>
        </p:nvSpPr>
        <p:spPr/>
        <p:txBody>
          <a:bodyPr/>
          <a:lstStyle/>
          <a:p>
            <a:fld id="{E0AF0B4C-6373-48F9-9BDD-32D516C3BA66}" type="slidenum">
              <a:rPr lang="en-US" smtClean="0"/>
              <a:pPr/>
              <a:t>9</a:t>
            </a:fld>
            <a:endParaRPr lang="en-US"/>
          </a:p>
        </p:txBody>
      </p:sp>
    </p:spTree>
    <p:extLst>
      <p:ext uri="{BB962C8B-B14F-4D97-AF65-F5344CB8AC3E}">
        <p14:creationId xmlns:p14="http://schemas.microsoft.com/office/powerpoint/2010/main" val="28770384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a:t>Click to edit Master title style</a:t>
            </a:r>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C4F70EE2-839A-494C-AB46-7B4FC99B2901}" type="datetimeFigureOut">
              <a:rPr lang="en-US" smtClean="0"/>
              <a:pPr/>
              <a:t>6/6/2023</a:t>
            </a:fld>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36DD3F9F-18FD-4E51-9571-E381C332DB9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4F70EE2-839A-494C-AB46-7B4FC99B2901}" type="datetimeFigureOut">
              <a:rPr lang="en-US" smtClean="0"/>
              <a:pPr/>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DD3F9F-18FD-4E51-9571-E381C332DB9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p>
            <a:r>
              <a:rPr kumimoji="0"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p>
            <a:fld id="{C4F70EE2-839A-494C-AB46-7B4FC99B2901}" type="datetimeFigureOut">
              <a:rPr lang="en-US" smtClean="0"/>
              <a:pPr/>
              <a:t>6/6/2023</a:t>
            </a:fld>
            <a:endParaRPr lang="en-US"/>
          </a:p>
        </p:txBody>
      </p:sp>
      <p:sp>
        <p:nvSpPr>
          <p:cNvPr id="5" name="Footer Placeholder 4"/>
          <p:cNvSpPr>
            <a:spLocks noGrp="1"/>
          </p:cNvSpPr>
          <p:nvPr>
            <p:ph type="ftr" sz="quarter" idx="11"/>
          </p:nvPr>
        </p:nvSpPr>
        <p:spPr>
          <a:xfrm>
            <a:off x="457200" y="6556248"/>
            <a:ext cx="3657600" cy="228600"/>
          </a:xfrm>
        </p:spPr>
        <p:txBody>
          <a:bodyPr/>
          <a:lstStyle/>
          <a:p>
            <a:endParaRPr lang="en-US"/>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36DD3F9F-18FD-4E51-9571-E381C332DB9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4F70EE2-839A-494C-AB46-7B4FC99B2901}" type="datetimeFigureOut">
              <a:rPr lang="en-US" smtClean="0"/>
              <a:pPr/>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DD3F9F-18FD-4E51-9571-E381C332DB9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a:t>Click to edit Master title style</a:t>
            </a:r>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C4F70EE2-839A-494C-AB46-7B4FC99B2901}" type="datetimeFigureOut">
              <a:rPr lang="en-US" smtClean="0"/>
              <a:pPr/>
              <a:t>6/6/2023</a:t>
            </a:fld>
            <a:endParaRPr lang="en-US"/>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a:p>
        </p:txBody>
      </p:sp>
      <p:sp>
        <p:nvSpPr>
          <p:cNvPr id="6" name="Slide Number Placeholder 5"/>
          <p:cNvSpPr>
            <a:spLocks noGrp="1"/>
          </p:cNvSpPr>
          <p:nvPr>
            <p:ph type="sldNum" sz="quarter" idx="12"/>
          </p:nvPr>
        </p:nvSpPr>
        <p:spPr>
          <a:xfrm>
            <a:off x="6733952" y="6555112"/>
            <a:ext cx="588336" cy="228600"/>
          </a:xfrm>
        </p:spPr>
        <p:txBody>
          <a:bodyPr/>
          <a:lstStyle/>
          <a:p>
            <a:fld id="{36DD3F9F-18FD-4E51-9571-E381C332DB9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4F70EE2-839A-494C-AB46-7B4FC99B2901}" type="datetimeFigureOut">
              <a:rPr lang="en-US" smtClean="0"/>
              <a:pPr/>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DD3F9F-18FD-4E51-9571-E381C332DB9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C4F70EE2-839A-494C-AB46-7B4FC99B2901}" type="datetimeFigureOut">
              <a:rPr lang="en-US" smtClean="0"/>
              <a:pPr/>
              <a:t>6/6/2023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DD3F9F-18FD-4E51-9571-E381C332DB9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4F70EE2-839A-494C-AB46-7B4FC99B2901}" type="datetimeFigureOut">
              <a:rPr lang="en-US" smtClean="0"/>
              <a:pPr/>
              <a:t>6/6/2023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DD3F9F-18FD-4E51-9571-E381C332DB9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C4F70EE2-839A-494C-AB46-7B4FC99B2901}" type="datetimeFigureOut">
              <a:rPr lang="en-US" smtClean="0"/>
              <a:pPr/>
              <a:t>6/6/2023</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a:p>
        </p:txBody>
      </p:sp>
      <p:sp>
        <p:nvSpPr>
          <p:cNvPr id="4" name="Slide Number Placeholder 3"/>
          <p:cNvSpPr>
            <a:spLocks noGrp="1"/>
          </p:cNvSpPr>
          <p:nvPr>
            <p:ph type="sldNum" sz="quarter" idx="12"/>
          </p:nvPr>
        </p:nvSpPr>
        <p:spPr/>
        <p:txBody>
          <a:bodyPr/>
          <a:lstStyle/>
          <a:p>
            <a:fld id="{36DD3F9F-18FD-4E51-9571-E381C332DB9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a:t>Click to edit Master title style</a:t>
            </a:r>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4F70EE2-839A-494C-AB46-7B4FC99B2901}" type="datetimeFigureOut">
              <a:rPr lang="en-US" smtClean="0"/>
              <a:pPr/>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DD3F9F-18FD-4E51-9571-E381C332DB9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a:t>Click to edit Master text styles</a:t>
            </a:r>
          </a:p>
        </p:txBody>
      </p:sp>
      <p:sp>
        <p:nvSpPr>
          <p:cNvPr id="5" name="Date Placeholder 4"/>
          <p:cNvSpPr>
            <a:spLocks noGrp="1"/>
          </p:cNvSpPr>
          <p:nvPr>
            <p:ph type="dt" sz="half" idx="10"/>
          </p:nvPr>
        </p:nvSpPr>
        <p:spPr/>
        <p:txBody>
          <a:bodyPr/>
          <a:lstStyle/>
          <a:p>
            <a:fld id="{C4F70EE2-839A-494C-AB46-7B4FC99B2901}" type="datetimeFigureOut">
              <a:rPr lang="en-US" smtClean="0"/>
              <a:pPr/>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DD3F9F-18FD-4E51-9571-E381C332DB9A}" type="slidenum">
              <a:rPr lang="en-US" smtClean="0"/>
              <a:pPr/>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en-US"/>
              <a:t>Click to edit Master title style</a:t>
            </a:r>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C4F70EE2-839A-494C-AB46-7B4FC99B2901}" type="datetimeFigureOut">
              <a:rPr lang="en-US" smtClean="0"/>
              <a:pPr/>
              <a:t>6/6/2023</a:t>
            </a:fld>
            <a:endParaRPr lang="en-US"/>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36DD3F9F-18FD-4E51-9571-E381C332DB9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outerShdw blurRad="50800" dist="50800" dir="5400000" algn="ctr" rotWithShape="0">
              <a:srgbClr val="000000">
                <a:alpha val="23000"/>
              </a:srgbClr>
            </a:outerShdw>
          </a:effectLst>
        </p:spPr>
      </p:pic>
      <p:sp>
        <p:nvSpPr>
          <p:cNvPr id="2" name="Title 1"/>
          <p:cNvSpPr>
            <a:spLocks noGrp="1"/>
          </p:cNvSpPr>
          <p:nvPr>
            <p:ph type="ctrTitle"/>
          </p:nvPr>
        </p:nvSpPr>
        <p:spPr>
          <a:xfrm>
            <a:off x="685800" y="1066801"/>
            <a:ext cx="7772400" cy="2057400"/>
          </a:xfrm>
        </p:spPr>
        <p:txBody>
          <a:bodyPr>
            <a:normAutofit/>
          </a:bodyPr>
          <a:lstStyle/>
          <a:p>
            <a:r>
              <a:rPr lang="en-US" dirty="0">
                <a:solidFill>
                  <a:schemeClr val="bg1"/>
                </a:solidFill>
              </a:rPr>
              <a:t>Brachiopods</a:t>
            </a:r>
            <a:br>
              <a:rPr lang="en-US" dirty="0">
                <a:solidFill>
                  <a:schemeClr val="bg1"/>
                </a:solidFill>
              </a:rPr>
            </a:br>
            <a:r>
              <a:rPr lang="en-US" dirty="0">
                <a:solidFill>
                  <a:schemeClr val="bg1"/>
                </a:solidFill>
              </a:rPr>
              <a:t>“The Other Bivalves”</a:t>
            </a:r>
          </a:p>
        </p:txBody>
      </p:sp>
      <p:sp>
        <p:nvSpPr>
          <p:cNvPr id="3" name="Subtitle 2"/>
          <p:cNvSpPr>
            <a:spLocks noGrp="1"/>
          </p:cNvSpPr>
          <p:nvPr>
            <p:ph type="subTitle" idx="1"/>
          </p:nvPr>
        </p:nvSpPr>
        <p:spPr>
          <a:xfrm>
            <a:off x="1371600" y="4343400"/>
            <a:ext cx="7162800" cy="1600200"/>
          </a:xfrm>
        </p:spPr>
        <p:txBody>
          <a:bodyPr>
            <a:normAutofit/>
          </a:bodyPr>
          <a:lstStyle/>
          <a:p>
            <a:r>
              <a:rPr lang="en-US" dirty="0">
                <a:solidFill>
                  <a:schemeClr val="bg1"/>
                </a:solidFill>
              </a:rPr>
              <a:t>Bruce Neville</a:t>
            </a:r>
          </a:p>
          <a:p>
            <a:r>
              <a:rPr lang="en-US" dirty="0">
                <a:solidFill>
                  <a:schemeClr val="bg1"/>
                </a:solidFill>
              </a:rPr>
              <a:t>Houston Conchology Society</a:t>
            </a:r>
          </a:p>
          <a:p>
            <a:r>
              <a:rPr lang="en-US" dirty="0">
                <a:solidFill>
                  <a:schemeClr val="bg1"/>
                </a:solidFill>
              </a:rPr>
              <a:t>21 November 2021</a:t>
            </a:r>
          </a:p>
        </p:txBody>
      </p:sp>
      <p:sp>
        <p:nvSpPr>
          <p:cNvPr id="5" name="TextBox 4"/>
          <p:cNvSpPr txBox="1"/>
          <p:nvPr/>
        </p:nvSpPr>
        <p:spPr>
          <a:xfrm>
            <a:off x="228600" y="6096000"/>
            <a:ext cx="7620000" cy="646331"/>
          </a:xfrm>
          <a:prstGeom prst="rect">
            <a:avLst/>
          </a:prstGeom>
          <a:noFill/>
        </p:spPr>
        <p:txBody>
          <a:bodyPr wrap="square" rtlCol="0">
            <a:spAutoFit/>
          </a:bodyPr>
          <a:lstStyle/>
          <a:p>
            <a:r>
              <a:rPr lang="en-US" sz="1200" i="1" dirty="0" err="1"/>
              <a:t>Syringothyris</a:t>
            </a:r>
            <a:r>
              <a:rPr lang="en-US" sz="1200" dirty="0"/>
              <a:t> sp. and </a:t>
            </a:r>
            <a:r>
              <a:rPr lang="en-US" sz="1200" i="1" dirty="0" err="1"/>
              <a:t>Aviculopecten</a:t>
            </a:r>
            <a:r>
              <a:rPr lang="en-US" sz="1200" i="1" dirty="0"/>
              <a:t> </a:t>
            </a:r>
            <a:r>
              <a:rPr lang="en-US" sz="1200" dirty="0"/>
              <a:t>sp., Logan Formation, Lower Carboniferous, of Wooster, Ohio.  </a:t>
            </a:r>
          </a:p>
          <a:p>
            <a:r>
              <a:rPr lang="en-US" sz="1200" dirty="0"/>
              <a:t>Photo credit: Wilson 44691, http://commons.wikimedia.org/wiki/File:LoganFauna011312.jpg, </a:t>
            </a:r>
            <a:r>
              <a:rPr lang="en-US" sz="1200" dirty="0" err="1"/>
              <a:t>Wikicommons</a:t>
            </a:r>
            <a:r>
              <a:rPr lang="en-US" sz="1200" dirty="0"/>
              <a:t> Creative Commons Share Alike license.</a:t>
            </a:r>
          </a:p>
        </p:txBody>
      </p:sp>
      <p:pic>
        <p:nvPicPr>
          <p:cNvPr id="7" name="Picture 6" descr="A picture containing symbol, font, graphics, screenshot&#10;&#10;Description automatically generated">
            <a:extLst>
              <a:ext uri="{FF2B5EF4-FFF2-40B4-BE49-F238E27FC236}">
                <a16:creationId xmlns:a16="http://schemas.microsoft.com/office/drawing/2014/main" id="{05CE3E4A-2686-C987-54FD-1F68A047DC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4894" y="5571993"/>
            <a:ext cx="1227411" cy="429442"/>
          </a:xfrm>
          <a:prstGeom prst="rect">
            <a:avLst/>
          </a:prstGeom>
        </p:spPr>
      </p:pic>
    </p:spTree>
    <p:extLst>
      <p:ext uri="{BB962C8B-B14F-4D97-AF65-F5344CB8AC3E}">
        <p14:creationId xmlns:p14="http://schemas.microsoft.com/office/powerpoint/2010/main" val="1324165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critters with two shells</a:t>
            </a:r>
          </a:p>
        </p:txBody>
      </p:sp>
      <p:sp>
        <p:nvSpPr>
          <p:cNvPr id="8" name="TextBox 7"/>
          <p:cNvSpPr txBox="1"/>
          <p:nvPr/>
        </p:nvSpPr>
        <p:spPr>
          <a:xfrm>
            <a:off x="5791200" y="1828801"/>
            <a:ext cx="2209800" cy="4062651"/>
          </a:xfrm>
          <a:prstGeom prst="rect">
            <a:avLst/>
          </a:prstGeom>
          <a:noFill/>
        </p:spPr>
        <p:txBody>
          <a:bodyPr wrap="square" rtlCol="0">
            <a:spAutoFit/>
          </a:bodyPr>
          <a:lstStyle/>
          <a:p>
            <a:r>
              <a:rPr lang="en-US" dirty="0"/>
              <a:t>Turtles</a:t>
            </a:r>
          </a:p>
          <a:p>
            <a:r>
              <a:rPr lang="en-US" dirty="0"/>
              <a:t>(Phylum </a:t>
            </a:r>
            <a:r>
              <a:rPr lang="en-US" dirty="0" err="1"/>
              <a:t>Chordata</a:t>
            </a:r>
            <a:r>
              <a:rPr lang="en-US" dirty="0"/>
              <a:t>, </a:t>
            </a:r>
          </a:p>
          <a:p>
            <a:r>
              <a:rPr lang="en-US" dirty="0"/>
              <a:t>Class </a:t>
            </a:r>
            <a:r>
              <a:rPr lang="en-US" dirty="0" err="1"/>
              <a:t>Reptilia</a:t>
            </a:r>
            <a:r>
              <a:rPr lang="en-US" dirty="0"/>
              <a:t>)</a:t>
            </a:r>
          </a:p>
          <a:p>
            <a:endParaRPr lang="en-US" dirty="0"/>
          </a:p>
          <a:p>
            <a:r>
              <a:rPr lang="en-US" i="1" dirty="0" err="1"/>
              <a:t>Terrapene</a:t>
            </a:r>
            <a:r>
              <a:rPr lang="en-US" i="1" dirty="0"/>
              <a:t> </a:t>
            </a:r>
            <a:r>
              <a:rPr lang="en-US" i="1" dirty="0" err="1"/>
              <a:t>carolina</a:t>
            </a:r>
            <a:r>
              <a:rPr lang="en-US" i="1" dirty="0"/>
              <a:t> </a:t>
            </a:r>
            <a:r>
              <a:rPr lang="en-US" i="1" dirty="0" err="1"/>
              <a:t>triunguis</a:t>
            </a:r>
            <a:endParaRPr lang="en-US" i="1" dirty="0"/>
          </a:p>
          <a:p>
            <a:r>
              <a:rPr lang="en-US" dirty="0"/>
              <a:t>(Agassiz 1857)</a:t>
            </a:r>
          </a:p>
          <a:p>
            <a:endParaRPr lang="en-US" dirty="0"/>
          </a:p>
          <a:p>
            <a:endParaRPr lang="en-US" dirty="0"/>
          </a:p>
          <a:p>
            <a:endParaRPr lang="en-US" dirty="0"/>
          </a:p>
          <a:p>
            <a:endParaRPr lang="en-US" dirty="0"/>
          </a:p>
          <a:p>
            <a:r>
              <a:rPr lang="en-US" sz="1200" dirty="0"/>
              <a:t>Photo credit:   “</a:t>
            </a:r>
            <a:r>
              <a:rPr lang="en-US" sz="1200" dirty="0" err="1"/>
              <a:t>Carnopod</a:t>
            </a:r>
            <a:r>
              <a:rPr lang="en-US" sz="1200" dirty="0"/>
              <a:t>.” </a:t>
            </a:r>
          </a:p>
          <a:p>
            <a:r>
              <a:rPr lang="en-US" sz="1200" dirty="0"/>
              <a:t>http://commons.wikimedia. org/wiki/</a:t>
            </a:r>
            <a:r>
              <a:rPr lang="en-US" sz="1200" dirty="0" err="1"/>
              <a:t>File:Three-toed_Box_Turtle.jpg</a:t>
            </a:r>
            <a:r>
              <a:rPr lang="en-US" sz="1200" dirty="0"/>
              <a:t>.  Public domain.</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45608" y="1609724"/>
            <a:ext cx="4762500" cy="3571875"/>
          </a:xfrm>
        </p:spPr>
      </p:pic>
    </p:spTree>
    <p:extLst>
      <p:ext uri="{BB962C8B-B14F-4D97-AF65-F5344CB8AC3E}">
        <p14:creationId xmlns:p14="http://schemas.microsoft.com/office/powerpoint/2010/main" val="1231508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comparison:</a:t>
            </a:r>
            <a:br>
              <a:rPr lang="en-US" sz="3200" dirty="0"/>
            </a:br>
            <a:r>
              <a:rPr lang="en-US" sz="3200" dirty="0"/>
              <a:t>bivalve mollusks v. brachiopods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95974467"/>
              </p:ext>
            </p:extLst>
          </p:nvPr>
        </p:nvGraphicFramePr>
        <p:xfrm>
          <a:off x="457200" y="1609725"/>
          <a:ext cx="7239000" cy="3505200"/>
        </p:xfrm>
        <a:graphic>
          <a:graphicData uri="http://schemas.openxmlformats.org/drawingml/2006/table">
            <a:tbl>
              <a:tblPr firstRow="1" bandRow="1">
                <a:tableStyleId>{5C22544A-7EE6-4342-B048-85BDC9FD1C3A}</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70840">
                <a:tc>
                  <a:txBody>
                    <a:bodyPr/>
                    <a:lstStyle/>
                    <a:p>
                      <a:r>
                        <a:rPr lang="en-US" dirty="0"/>
                        <a:t>Bivalve</a:t>
                      </a:r>
                      <a:r>
                        <a:rPr lang="en-US" baseline="0" dirty="0"/>
                        <a:t> Mollusks</a:t>
                      </a:r>
                      <a:endParaRPr lang="en-US" dirty="0"/>
                    </a:p>
                  </a:txBody>
                  <a:tcPr/>
                </a:tc>
                <a:tc>
                  <a:txBody>
                    <a:bodyPr/>
                    <a:lstStyle/>
                    <a:p>
                      <a:r>
                        <a:rPr lang="en-US" dirty="0"/>
                        <a:t>Brachiopods</a:t>
                      </a:r>
                    </a:p>
                  </a:txBody>
                  <a:tcPr/>
                </a:tc>
                <a:extLst>
                  <a:ext uri="{0D108BD9-81ED-4DB2-BD59-A6C34878D82A}">
                    <a16:rowId xmlns:a16="http://schemas.microsoft.com/office/drawing/2014/main" val="10000"/>
                  </a:ext>
                </a:extLst>
              </a:tr>
              <a:tr h="370840">
                <a:tc>
                  <a:txBody>
                    <a:bodyPr/>
                    <a:lstStyle/>
                    <a:p>
                      <a:r>
                        <a:rPr lang="en-US" dirty="0"/>
                        <a:t>Left and right</a:t>
                      </a:r>
                      <a:r>
                        <a:rPr lang="en-US" baseline="0" dirty="0"/>
                        <a:t> valves</a:t>
                      </a:r>
                      <a:endParaRPr lang="en-US" dirty="0"/>
                    </a:p>
                  </a:txBody>
                  <a:tcPr/>
                </a:tc>
                <a:tc>
                  <a:txBody>
                    <a:bodyPr/>
                    <a:lstStyle/>
                    <a:p>
                      <a:r>
                        <a:rPr lang="en-US" dirty="0"/>
                        <a:t>Dorsal</a:t>
                      </a:r>
                      <a:r>
                        <a:rPr lang="en-US" baseline="0" dirty="0"/>
                        <a:t> and </a:t>
                      </a:r>
                      <a:r>
                        <a:rPr lang="en-US" dirty="0"/>
                        <a:t>ventral</a:t>
                      </a:r>
                      <a:r>
                        <a:rPr lang="en-US" baseline="0" dirty="0"/>
                        <a:t> valves</a:t>
                      </a:r>
                      <a:endParaRPr lang="en-US" dirty="0"/>
                    </a:p>
                  </a:txBody>
                  <a:tcPr/>
                </a:tc>
                <a:extLst>
                  <a:ext uri="{0D108BD9-81ED-4DB2-BD59-A6C34878D82A}">
                    <a16:rowId xmlns:a16="http://schemas.microsoft.com/office/drawing/2014/main" val="10001"/>
                  </a:ext>
                </a:extLst>
              </a:tr>
              <a:tr h="370840">
                <a:tc>
                  <a:txBody>
                    <a:bodyPr/>
                    <a:lstStyle/>
                    <a:p>
                      <a:r>
                        <a:rPr lang="en-US" dirty="0"/>
                        <a:t>Shell is secreted by a mantle</a:t>
                      </a:r>
                    </a:p>
                  </a:txBody>
                  <a:tcPr/>
                </a:tc>
                <a:tc>
                  <a:txBody>
                    <a:bodyPr/>
                    <a:lstStyle/>
                    <a:p>
                      <a:r>
                        <a:rPr lang="en-US" dirty="0"/>
                        <a:t>Shell is secreted by a mantle</a:t>
                      </a:r>
                    </a:p>
                  </a:txBody>
                  <a:tcPr/>
                </a:tc>
                <a:extLst>
                  <a:ext uri="{0D108BD9-81ED-4DB2-BD59-A6C34878D82A}">
                    <a16:rowId xmlns:a16="http://schemas.microsoft.com/office/drawing/2014/main" val="10002"/>
                  </a:ext>
                </a:extLst>
              </a:tr>
              <a:tr h="370840">
                <a:tc>
                  <a:txBody>
                    <a:bodyPr/>
                    <a:lstStyle/>
                    <a:p>
                      <a:r>
                        <a:rPr lang="en-US" dirty="0"/>
                        <a:t>Mantle edge with three lobes</a:t>
                      </a:r>
                    </a:p>
                  </a:txBody>
                  <a:tcPr/>
                </a:tc>
                <a:tc>
                  <a:txBody>
                    <a:bodyPr/>
                    <a:lstStyle/>
                    <a:p>
                      <a:r>
                        <a:rPr lang="en-US" dirty="0"/>
                        <a:t>Mantle edge with two lobes</a:t>
                      </a:r>
                    </a:p>
                  </a:txBody>
                  <a:tcPr/>
                </a:tc>
                <a:extLst>
                  <a:ext uri="{0D108BD9-81ED-4DB2-BD59-A6C34878D82A}">
                    <a16:rowId xmlns:a16="http://schemas.microsoft.com/office/drawing/2014/main" val="10003"/>
                  </a:ext>
                </a:extLst>
              </a:tr>
              <a:tr h="370840">
                <a:tc>
                  <a:txBody>
                    <a:bodyPr/>
                    <a:lstStyle/>
                    <a:p>
                      <a:r>
                        <a:rPr lang="en-US" dirty="0"/>
                        <a:t>Shell without </a:t>
                      </a:r>
                      <a:r>
                        <a:rPr lang="en-US" dirty="0" err="1"/>
                        <a:t>punctae</a:t>
                      </a:r>
                      <a:endParaRPr lang="en-US" dirty="0"/>
                    </a:p>
                  </a:txBody>
                  <a:tcPr/>
                </a:tc>
                <a:tc>
                  <a:txBody>
                    <a:bodyPr/>
                    <a:lstStyle/>
                    <a:p>
                      <a:r>
                        <a:rPr lang="en-US" dirty="0"/>
                        <a:t>Shell with or without </a:t>
                      </a:r>
                      <a:r>
                        <a:rPr lang="en-US" dirty="0" err="1"/>
                        <a:t>punctae</a:t>
                      </a:r>
                      <a:endParaRPr lang="en-US" dirty="0"/>
                    </a:p>
                  </a:txBody>
                  <a:tcPr/>
                </a:tc>
                <a:extLst>
                  <a:ext uri="{0D108BD9-81ED-4DB2-BD59-A6C34878D82A}">
                    <a16:rowId xmlns:a16="http://schemas.microsoft.com/office/drawing/2014/main" val="10004"/>
                  </a:ext>
                </a:extLst>
              </a:tr>
              <a:tr h="370840">
                <a:tc>
                  <a:txBody>
                    <a:bodyPr/>
                    <a:lstStyle/>
                    <a:p>
                      <a:r>
                        <a:rPr lang="en-US" dirty="0"/>
                        <a:t>Valves</a:t>
                      </a:r>
                      <a:r>
                        <a:rPr lang="en-US" baseline="0" dirty="0"/>
                        <a:t> open with elastic ligament</a:t>
                      </a:r>
                      <a:endParaRPr lang="en-US" dirty="0"/>
                    </a:p>
                  </a:txBody>
                  <a:tcPr/>
                </a:tc>
                <a:tc>
                  <a:txBody>
                    <a:bodyPr/>
                    <a:lstStyle/>
                    <a:p>
                      <a:r>
                        <a:rPr lang="en-US" dirty="0"/>
                        <a:t>Valves open by muscle action</a:t>
                      </a:r>
                    </a:p>
                  </a:txBody>
                  <a:tcPr/>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Breathe</a:t>
                      </a:r>
                      <a:r>
                        <a:rPr lang="en-US" baseline="0" dirty="0"/>
                        <a:t> and feed with gills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Breath</a:t>
                      </a:r>
                      <a:r>
                        <a:rPr lang="en-US" baseline="0" dirty="0"/>
                        <a:t>e and feed with </a:t>
                      </a:r>
                      <a:r>
                        <a:rPr lang="en-US" baseline="0" dirty="0" err="1"/>
                        <a:t>lophophore</a:t>
                      </a:r>
                      <a:endParaRPr lang="en-US" dirty="0"/>
                    </a:p>
                  </a:txBody>
                  <a:tcPr/>
                </a:tc>
                <a:extLst>
                  <a:ext uri="{0D108BD9-81ED-4DB2-BD59-A6C34878D82A}">
                    <a16:rowId xmlns:a16="http://schemas.microsoft.com/office/drawing/2014/main" val="10006"/>
                  </a:ext>
                </a:extLst>
              </a:tr>
              <a:tr h="370840">
                <a:tc>
                  <a:txBody>
                    <a:bodyPr/>
                    <a:lstStyle/>
                    <a:p>
                      <a:r>
                        <a:rPr lang="en-US" dirty="0"/>
                        <a:t>Attach (when they do) by a fibrous </a:t>
                      </a:r>
                      <a:r>
                        <a:rPr lang="en-US" dirty="0" err="1"/>
                        <a:t>byssus</a:t>
                      </a:r>
                      <a:endParaRPr lang="en-US" dirty="0"/>
                    </a:p>
                  </a:txBody>
                  <a:tcPr/>
                </a:tc>
                <a:tc>
                  <a:txBody>
                    <a:bodyPr/>
                    <a:lstStyle/>
                    <a:p>
                      <a:r>
                        <a:rPr lang="en-US" dirty="0"/>
                        <a:t>Attach by a muscular or fibrous pedicle</a:t>
                      </a:r>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Paleontological </a:t>
            </a:r>
            <a:br>
              <a:rPr lang="en-US" dirty="0"/>
            </a:br>
            <a:r>
              <a:rPr lang="en-US" dirty="0"/>
              <a:t>distribution</a:t>
            </a:r>
          </a:p>
        </p:txBody>
      </p:sp>
      <p:sp>
        <p:nvSpPr>
          <p:cNvPr id="7" name="TextBox 6"/>
          <p:cNvSpPr txBox="1"/>
          <p:nvPr/>
        </p:nvSpPr>
        <p:spPr>
          <a:xfrm>
            <a:off x="381000" y="4800600"/>
            <a:ext cx="2743200" cy="1015663"/>
          </a:xfrm>
          <a:prstGeom prst="rect">
            <a:avLst/>
          </a:prstGeom>
          <a:noFill/>
        </p:spPr>
        <p:txBody>
          <a:bodyPr wrap="square" rtlCol="0">
            <a:spAutoFit/>
          </a:bodyPr>
          <a:lstStyle/>
          <a:p>
            <a:r>
              <a:rPr lang="en-US" sz="1200" dirty="0"/>
              <a:t>Art credit:  </a:t>
            </a:r>
            <a:r>
              <a:rPr lang="en-US" sz="1200" dirty="0" err="1"/>
              <a:t>Shrock</a:t>
            </a:r>
            <a:r>
              <a:rPr lang="en-US" sz="1200" dirty="0"/>
              <a:t>, R.R., &amp; W.H. </a:t>
            </a:r>
            <a:r>
              <a:rPr lang="en-US" sz="1200" dirty="0" err="1"/>
              <a:t>Twenhofel</a:t>
            </a:r>
            <a:r>
              <a:rPr lang="en-US" sz="1200" dirty="0"/>
              <a:t>, 1953.  Principles of invertebrate paleontology, 2nd ed.  New York: McGraw-Hill.  Fig. 9-58, p. 341.</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419599" y="152400"/>
            <a:ext cx="4072201" cy="6553200"/>
          </a:xfrm>
        </p:spPr>
      </p:pic>
    </p:spTree>
    <p:extLst>
      <p:ext uri="{BB962C8B-B14F-4D97-AF65-F5344CB8AC3E}">
        <p14:creationId xmlns:p14="http://schemas.microsoft.com/office/powerpoint/2010/main" val="124478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a:t>
            </a:r>
            <a:r>
              <a:rPr lang="en-US" dirty="0" err="1"/>
              <a:t>cambrian</a:t>
            </a:r>
            <a:r>
              <a:rPr lang="en-US" dirty="0"/>
              <a:t> seabed</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000" y="1600200"/>
            <a:ext cx="6096000" cy="4572000"/>
          </a:xfrm>
        </p:spPr>
      </p:pic>
      <p:sp>
        <p:nvSpPr>
          <p:cNvPr id="5" name="TextBox 4"/>
          <p:cNvSpPr txBox="1"/>
          <p:nvPr/>
        </p:nvSpPr>
        <p:spPr>
          <a:xfrm>
            <a:off x="6564086" y="1600200"/>
            <a:ext cx="1600200" cy="4616648"/>
          </a:xfrm>
          <a:prstGeom prst="rect">
            <a:avLst/>
          </a:prstGeom>
          <a:noFill/>
        </p:spPr>
        <p:txBody>
          <a:bodyPr wrap="square" rtlCol="0">
            <a:spAutoFit/>
          </a:bodyPr>
          <a:lstStyle/>
          <a:p>
            <a:r>
              <a:rPr lang="en-US" dirty="0"/>
              <a:t>Diorama from the Museum Mensch und </a:t>
            </a:r>
            <a:r>
              <a:rPr lang="en-US" dirty="0" err="1"/>
              <a:t>Natur</a:t>
            </a:r>
            <a:r>
              <a:rPr lang="en-US" dirty="0"/>
              <a:t> in </a:t>
            </a:r>
            <a:r>
              <a:rPr lang="en-US" dirty="0" err="1"/>
              <a:t>Münschen</a:t>
            </a:r>
            <a:endParaRPr lang="en-US" dirty="0"/>
          </a:p>
          <a:p>
            <a:endParaRPr lang="en-US" dirty="0"/>
          </a:p>
          <a:p>
            <a:endParaRPr lang="en-US" dirty="0"/>
          </a:p>
          <a:p>
            <a:endParaRPr lang="en-US" dirty="0"/>
          </a:p>
          <a:p>
            <a:endParaRPr lang="en-US" dirty="0"/>
          </a:p>
          <a:p>
            <a:endParaRPr lang="en-US" dirty="0"/>
          </a:p>
          <a:p>
            <a:endParaRPr lang="en-US" dirty="0"/>
          </a:p>
          <a:p>
            <a:r>
              <a:rPr lang="en-US" sz="1200" dirty="0"/>
              <a:t>Photo credit: </a:t>
            </a:r>
            <a:r>
              <a:rPr lang="en-US" sz="1200" dirty="0" err="1"/>
              <a:t>Ghedoghedo</a:t>
            </a:r>
            <a:r>
              <a:rPr lang="en-US" sz="1200" dirty="0"/>
              <a:t>, http://commons.wikimedia.org/wiki/File:Cambrian_sea.JPG. Creative Commons, share alike</a:t>
            </a:r>
          </a:p>
        </p:txBody>
      </p:sp>
    </p:spTree>
    <p:extLst>
      <p:ext uri="{BB962C8B-B14F-4D97-AF65-F5344CB8AC3E}">
        <p14:creationId xmlns:p14="http://schemas.microsoft.com/office/powerpoint/2010/main" val="3083809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Fossil brachiopods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343400" y="1600200"/>
            <a:ext cx="2831358" cy="1915886"/>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 y="1600200"/>
            <a:ext cx="2590800" cy="206727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143" y="3962400"/>
            <a:ext cx="2895600" cy="2374392"/>
          </a:xfrm>
          <a:prstGeom prst="rect">
            <a:avLst/>
          </a:prstGeom>
        </p:spPr>
      </p:pic>
      <p:sp>
        <p:nvSpPr>
          <p:cNvPr id="10" name="TextBox 9"/>
          <p:cNvSpPr txBox="1"/>
          <p:nvPr/>
        </p:nvSpPr>
        <p:spPr>
          <a:xfrm>
            <a:off x="4114800" y="3810000"/>
            <a:ext cx="3810000" cy="1477328"/>
          </a:xfrm>
          <a:prstGeom prst="rect">
            <a:avLst/>
          </a:prstGeom>
          <a:noFill/>
        </p:spPr>
        <p:txBody>
          <a:bodyPr wrap="square" rtlCol="0">
            <a:spAutoFit/>
          </a:bodyPr>
          <a:lstStyle/>
          <a:p>
            <a:r>
              <a:rPr lang="en-US" dirty="0"/>
              <a:t>Upper Left: </a:t>
            </a:r>
            <a:r>
              <a:rPr lang="en-US" i="1" dirty="0" err="1"/>
              <a:t>Petrocrania</a:t>
            </a:r>
            <a:r>
              <a:rPr lang="en-US" i="1" dirty="0"/>
              <a:t> </a:t>
            </a:r>
            <a:r>
              <a:rPr lang="en-US" dirty="0"/>
              <a:t>sp., Upper Ordovician, Indiana</a:t>
            </a:r>
          </a:p>
          <a:p>
            <a:r>
              <a:rPr lang="en-US" dirty="0"/>
              <a:t>Upper Right: </a:t>
            </a:r>
            <a:r>
              <a:rPr lang="en-US" i="1" dirty="0" err="1"/>
              <a:t>Mucrospirifer</a:t>
            </a:r>
            <a:r>
              <a:rPr lang="en-US" i="1" dirty="0"/>
              <a:t> </a:t>
            </a:r>
            <a:r>
              <a:rPr lang="en-US" dirty="0"/>
              <a:t>sp.</a:t>
            </a:r>
          </a:p>
          <a:p>
            <a:r>
              <a:rPr lang="en-US" dirty="0"/>
              <a:t>Lower Left: </a:t>
            </a:r>
            <a:r>
              <a:rPr lang="en-US" dirty="0" err="1"/>
              <a:t>Pyritized</a:t>
            </a:r>
            <a:r>
              <a:rPr lang="en-US" dirty="0"/>
              <a:t> brachiopod, Devonian, Ohio.</a:t>
            </a:r>
          </a:p>
        </p:txBody>
      </p:sp>
      <p:sp>
        <p:nvSpPr>
          <p:cNvPr id="12" name="TextBox 11"/>
          <p:cNvSpPr txBox="1"/>
          <p:nvPr/>
        </p:nvSpPr>
        <p:spPr>
          <a:xfrm>
            <a:off x="3962400" y="5486400"/>
            <a:ext cx="3962400" cy="1292662"/>
          </a:xfrm>
          <a:prstGeom prst="rect">
            <a:avLst/>
          </a:prstGeom>
          <a:noFill/>
        </p:spPr>
        <p:txBody>
          <a:bodyPr wrap="square" rtlCol="0">
            <a:spAutoFit/>
          </a:bodyPr>
          <a:lstStyle/>
          <a:p>
            <a:r>
              <a:rPr lang="en-US" sz="1000" dirty="0"/>
              <a:t>Photo credits: UL Mark Wilson, http://commons.wikimedia.org/ wiki/</a:t>
            </a:r>
            <a:r>
              <a:rPr lang="en-US" sz="1000" dirty="0" err="1"/>
              <a:t>File:PetrocraniaOrdovician.jpg</a:t>
            </a:r>
            <a:r>
              <a:rPr lang="en-US" sz="1000" dirty="0"/>
              <a:t>, Public domain.  </a:t>
            </a:r>
          </a:p>
          <a:p>
            <a:r>
              <a:rPr lang="en-US" sz="1000" dirty="0"/>
              <a:t>UR: </a:t>
            </a:r>
            <a:r>
              <a:rPr lang="en-US" sz="1000" dirty="0" err="1"/>
              <a:t>DanielCD</a:t>
            </a:r>
            <a:r>
              <a:rPr lang="en-US" sz="1000" dirty="0"/>
              <a:t>, http://commons.wikimedia.org/wiki/ File:MucrospiriferSp.jpg, GNU Free Documentation.  </a:t>
            </a:r>
          </a:p>
          <a:p>
            <a:r>
              <a:rPr lang="en-US" sz="1000" dirty="0"/>
              <a:t>LL: Rob </a:t>
            </a:r>
            <a:r>
              <a:rPr lang="en-US" sz="1000" dirty="0" err="1"/>
              <a:t>Lavinsky</a:t>
            </a:r>
            <a:r>
              <a:rPr lang="en-US" sz="1000" dirty="0"/>
              <a:t>, http://commons.wikimedia.org/ wiki/File:Pyrite-41441.jpg, Creative Commons, share alike.</a:t>
            </a:r>
          </a:p>
          <a:p>
            <a:endParaRPr lang="en-US" dirty="0"/>
          </a:p>
        </p:txBody>
      </p:sp>
    </p:spTree>
    <p:extLst>
      <p:ext uri="{BB962C8B-B14F-4D97-AF65-F5344CB8AC3E}">
        <p14:creationId xmlns:p14="http://schemas.microsoft.com/office/powerpoint/2010/main" val="3224293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Where do brachiopods fit </a:t>
            </a:r>
            <a:br>
              <a:rPr lang="en-US" dirty="0"/>
            </a:br>
            <a:r>
              <a:rPr lang="en-US" dirty="0"/>
              <a:t>in the “tree of life”?</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38019" y="1609725"/>
            <a:ext cx="4677362" cy="4846638"/>
          </a:xfrm>
        </p:spPr>
      </p:pic>
      <p:sp>
        <p:nvSpPr>
          <p:cNvPr id="6" name="TextBox 5"/>
          <p:cNvSpPr txBox="1"/>
          <p:nvPr/>
        </p:nvSpPr>
        <p:spPr>
          <a:xfrm>
            <a:off x="6629400" y="4648200"/>
            <a:ext cx="1447800" cy="1754326"/>
          </a:xfrm>
          <a:prstGeom prst="rect">
            <a:avLst/>
          </a:prstGeom>
          <a:noFill/>
        </p:spPr>
        <p:txBody>
          <a:bodyPr wrap="square" rtlCol="0">
            <a:spAutoFit/>
          </a:bodyPr>
          <a:lstStyle/>
          <a:p>
            <a:endParaRPr lang="en-US" sz="1200" dirty="0"/>
          </a:p>
          <a:p>
            <a:endParaRPr lang="en-US" sz="1200" dirty="0"/>
          </a:p>
          <a:p>
            <a:endParaRPr lang="en-US" sz="1200" dirty="0"/>
          </a:p>
          <a:p>
            <a:r>
              <a:rPr lang="en-US" sz="1200" dirty="0"/>
              <a:t>Art credit: Online Textbook at http://biologytb.net23.net/text/chapter23/concept23.9.html</a:t>
            </a:r>
          </a:p>
        </p:txBody>
      </p:sp>
    </p:spTree>
    <p:extLst>
      <p:ext uri="{BB962C8B-B14F-4D97-AF65-F5344CB8AC3E}">
        <p14:creationId xmlns:p14="http://schemas.microsoft.com/office/powerpoint/2010/main" val="3915199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 </a:t>
            </a:r>
            <a:r>
              <a:rPr lang="en-US" dirty="0" err="1"/>
              <a:t>BRAChiopod</a:t>
            </a:r>
            <a:r>
              <a:rPr lang="en-US" dirty="0"/>
              <a: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89899662"/>
              </p:ext>
            </p:extLst>
          </p:nvPr>
        </p:nvGraphicFramePr>
        <p:xfrm>
          <a:off x="228600" y="1774825"/>
          <a:ext cx="8001000" cy="46259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36116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Brachiopoda’s</a:t>
            </a:r>
            <a:r>
              <a:rPr lang="en-US" dirty="0"/>
              <a:t> place among the “minor” phyla</a:t>
            </a:r>
          </a:p>
        </p:txBody>
      </p:sp>
      <p:graphicFrame>
        <p:nvGraphicFramePr>
          <p:cNvPr id="4" name="Content Placeholder 3"/>
          <p:cNvGraphicFramePr>
            <a:graphicFrameLocks noGrp="1"/>
          </p:cNvGraphicFramePr>
          <p:nvPr>
            <p:ph idx="1"/>
          </p:nvPr>
        </p:nvGraphicFramePr>
        <p:xfrm>
          <a:off x="457200" y="1609725"/>
          <a:ext cx="7239000" cy="484663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are the brachiopods’ closest relatives?</a:t>
            </a:r>
          </a:p>
        </p:txBody>
      </p:sp>
      <p:pic>
        <p:nvPicPr>
          <p:cNvPr id="4" name="Content Placeholder 3" descr="Haeckel_Bryozoa.jpg"/>
          <p:cNvPicPr>
            <a:picLocks noGrp="1" noChangeAspect="1"/>
          </p:cNvPicPr>
          <p:nvPr>
            <p:ph idx="1"/>
          </p:nvPr>
        </p:nvPicPr>
        <p:blipFill>
          <a:blip r:embed="rId3" cstate="print"/>
          <a:stretch>
            <a:fillRect/>
          </a:stretch>
        </p:blipFill>
        <p:spPr>
          <a:xfrm>
            <a:off x="533399" y="1600200"/>
            <a:ext cx="2960077" cy="4191000"/>
          </a:xfrm>
        </p:spPr>
      </p:pic>
      <p:pic>
        <p:nvPicPr>
          <p:cNvPr id="5" name="Picture 4" descr="Nur03506.jpg"/>
          <p:cNvPicPr>
            <a:picLocks noChangeAspect="1"/>
          </p:cNvPicPr>
          <p:nvPr/>
        </p:nvPicPr>
        <p:blipFill>
          <a:blip r:embed="rId4" cstate="print"/>
          <a:stretch>
            <a:fillRect/>
          </a:stretch>
        </p:blipFill>
        <p:spPr>
          <a:xfrm>
            <a:off x="3657600" y="1600200"/>
            <a:ext cx="3982719" cy="2667000"/>
          </a:xfrm>
          <a:prstGeom prst="rect">
            <a:avLst/>
          </a:prstGeom>
        </p:spPr>
      </p:pic>
      <p:sp>
        <p:nvSpPr>
          <p:cNvPr id="6" name="TextBox 5"/>
          <p:cNvSpPr txBox="1"/>
          <p:nvPr/>
        </p:nvSpPr>
        <p:spPr>
          <a:xfrm>
            <a:off x="3810000" y="5029200"/>
            <a:ext cx="3733800" cy="1569660"/>
          </a:xfrm>
          <a:prstGeom prst="rect">
            <a:avLst/>
          </a:prstGeom>
          <a:noFill/>
        </p:spPr>
        <p:txBody>
          <a:bodyPr wrap="square" rtlCol="0">
            <a:spAutoFit/>
          </a:bodyPr>
          <a:lstStyle/>
          <a:p>
            <a:r>
              <a:rPr lang="en-US" sz="1200" dirty="0"/>
              <a:t>Art Credits:</a:t>
            </a:r>
          </a:p>
          <a:p>
            <a:r>
              <a:rPr lang="en-US" sz="1200" dirty="0"/>
              <a:t>Left: Haeckel, Ernst, 1899.  </a:t>
            </a:r>
            <a:r>
              <a:rPr lang="en-US" sz="1200" dirty="0" err="1"/>
              <a:t>Kunstformen</a:t>
            </a:r>
            <a:r>
              <a:rPr lang="en-US" sz="1200" dirty="0"/>
              <a:t> </a:t>
            </a:r>
            <a:r>
              <a:rPr lang="en-US" sz="1200" dirty="0" err="1"/>
              <a:t>der</a:t>
            </a:r>
            <a:r>
              <a:rPr lang="en-US" sz="1200" dirty="0"/>
              <a:t> </a:t>
            </a:r>
            <a:r>
              <a:rPr lang="en-US" sz="1200" dirty="0" err="1"/>
              <a:t>Natur</a:t>
            </a:r>
            <a:r>
              <a:rPr lang="en-US" sz="1200" dirty="0"/>
              <a:t>.  Plate 23. http://commons.wikimedia.org/wiki/ File:Haeckel_Bryozoa.jpg.</a:t>
            </a:r>
          </a:p>
          <a:p>
            <a:r>
              <a:rPr lang="en-US" sz="1200" dirty="0"/>
              <a:t>Right: </a:t>
            </a:r>
            <a:r>
              <a:rPr lang="en-US" sz="1200" i="1" dirty="0" err="1"/>
              <a:t>Phoronis</a:t>
            </a:r>
            <a:r>
              <a:rPr lang="en-US" sz="1200" i="1" dirty="0"/>
              <a:t> </a:t>
            </a:r>
            <a:r>
              <a:rPr lang="en-US" sz="1200" i="1" dirty="0" err="1"/>
              <a:t>architecta</a:t>
            </a:r>
            <a:r>
              <a:rPr lang="en-US" sz="1200" i="1" dirty="0"/>
              <a:t> </a:t>
            </a:r>
            <a:r>
              <a:rPr lang="en-US" sz="1200" dirty="0"/>
              <a:t>(Andrews 1890). </a:t>
            </a:r>
            <a:r>
              <a:rPr lang="en-US" sz="1200" dirty="0" err="1"/>
              <a:t>Achmin</a:t>
            </a:r>
            <a:r>
              <a:rPr lang="en-US" sz="1200" dirty="0"/>
              <a:t> </a:t>
            </a:r>
            <a:r>
              <a:rPr lang="en-US" sz="1200" dirty="0" err="1"/>
              <a:t>Raschka</a:t>
            </a:r>
            <a:r>
              <a:rPr lang="en-US" sz="1200" dirty="0"/>
              <a:t>, National Undersea Research Project.  http://commons.wikimedia.org/wiki/File:Nur03506.jpg.  Public domain.  </a:t>
            </a:r>
          </a:p>
        </p:txBody>
      </p:sp>
      <p:sp>
        <p:nvSpPr>
          <p:cNvPr id="7" name="TextBox 6"/>
          <p:cNvSpPr txBox="1"/>
          <p:nvPr/>
        </p:nvSpPr>
        <p:spPr>
          <a:xfrm>
            <a:off x="685800" y="5867400"/>
            <a:ext cx="2514600" cy="369332"/>
          </a:xfrm>
          <a:prstGeom prst="rect">
            <a:avLst/>
          </a:prstGeom>
          <a:noFill/>
        </p:spPr>
        <p:txBody>
          <a:bodyPr wrap="square" rtlCol="0">
            <a:spAutoFit/>
          </a:bodyPr>
          <a:lstStyle/>
          <a:p>
            <a:r>
              <a:rPr lang="en-US" dirty="0" err="1"/>
              <a:t>Bryozoa</a:t>
            </a:r>
            <a:endParaRPr lang="en-US" dirty="0"/>
          </a:p>
        </p:txBody>
      </p:sp>
      <p:sp>
        <p:nvSpPr>
          <p:cNvPr id="8" name="TextBox 7"/>
          <p:cNvSpPr txBox="1"/>
          <p:nvPr/>
        </p:nvSpPr>
        <p:spPr>
          <a:xfrm>
            <a:off x="3962400" y="4343400"/>
            <a:ext cx="2971800" cy="381000"/>
          </a:xfrm>
          <a:prstGeom prst="rect">
            <a:avLst/>
          </a:prstGeom>
          <a:noFill/>
        </p:spPr>
        <p:txBody>
          <a:bodyPr wrap="square" rtlCol="0">
            <a:spAutoFit/>
          </a:bodyPr>
          <a:lstStyle/>
          <a:p>
            <a:r>
              <a:rPr lang="en-US" dirty="0" err="1"/>
              <a:t>Phoronida</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Living brachiopods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709057"/>
            <a:ext cx="5829300" cy="3886200"/>
          </a:xfrm>
        </p:spPr>
      </p:pic>
      <p:sp>
        <p:nvSpPr>
          <p:cNvPr id="5" name="TextBox 4"/>
          <p:cNvSpPr txBox="1"/>
          <p:nvPr/>
        </p:nvSpPr>
        <p:spPr>
          <a:xfrm>
            <a:off x="6400800" y="1676400"/>
            <a:ext cx="1752600" cy="4616648"/>
          </a:xfrm>
          <a:prstGeom prst="rect">
            <a:avLst/>
          </a:prstGeom>
          <a:noFill/>
        </p:spPr>
        <p:txBody>
          <a:bodyPr wrap="square" rtlCol="0">
            <a:spAutoFit/>
          </a:bodyPr>
          <a:lstStyle/>
          <a:p>
            <a:r>
              <a:rPr lang="en-US" dirty="0"/>
              <a:t>Brachiopods on boulder on sea floor, off Massachusetts, probably </a:t>
            </a:r>
            <a:r>
              <a:rPr lang="en-US" i="1" dirty="0" err="1"/>
              <a:t>Hemithiris</a:t>
            </a:r>
            <a:r>
              <a:rPr lang="en-US" i="1" dirty="0"/>
              <a:t> </a:t>
            </a:r>
            <a:r>
              <a:rPr lang="en-US" i="1" dirty="0" err="1"/>
              <a:t>psittacea</a:t>
            </a:r>
            <a:r>
              <a:rPr lang="en-US" i="1" dirty="0"/>
              <a:t> </a:t>
            </a:r>
            <a:r>
              <a:rPr lang="en-US" dirty="0"/>
              <a:t>(</a:t>
            </a:r>
            <a:r>
              <a:rPr lang="en-US" dirty="0" err="1"/>
              <a:t>Gmelin</a:t>
            </a:r>
            <a:r>
              <a:rPr lang="en-US" dirty="0"/>
              <a:t> 1790) and </a:t>
            </a:r>
            <a:r>
              <a:rPr lang="en-US" i="1" dirty="0" err="1"/>
              <a:t>Terebratulina</a:t>
            </a:r>
            <a:r>
              <a:rPr lang="en-US" i="1" dirty="0"/>
              <a:t> </a:t>
            </a:r>
            <a:r>
              <a:rPr lang="en-US" i="1" dirty="0" err="1"/>
              <a:t>septentrionalis</a:t>
            </a:r>
            <a:r>
              <a:rPr lang="en-US" i="1" dirty="0"/>
              <a:t> </a:t>
            </a:r>
            <a:r>
              <a:rPr lang="en-US" dirty="0"/>
              <a:t>(</a:t>
            </a:r>
            <a:r>
              <a:rPr lang="en-US" dirty="0" err="1"/>
              <a:t>Couthouy</a:t>
            </a:r>
            <a:r>
              <a:rPr lang="en-US" dirty="0"/>
              <a:t> 1838)</a:t>
            </a:r>
          </a:p>
          <a:p>
            <a:r>
              <a:rPr lang="en-US" sz="1200" dirty="0"/>
              <a:t>Photo credit: USGS, http://commons.wikimedia.org/wiki/File:Usgs_boulder_brachiopods.jpg. Public domain.</a:t>
            </a:r>
          </a:p>
        </p:txBody>
      </p:sp>
    </p:spTree>
    <p:extLst>
      <p:ext uri="{BB962C8B-B14F-4D97-AF65-F5344CB8AC3E}">
        <p14:creationId xmlns:p14="http://schemas.microsoft.com/office/powerpoint/2010/main" val="4286877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bivalve?</a:t>
            </a:r>
          </a:p>
        </p:txBody>
      </p:sp>
      <p:pic>
        <p:nvPicPr>
          <p:cNvPr id="4" name="Content Placeholder 3" descr="Bivalve-univalve_(PSF).jpg"/>
          <p:cNvPicPr>
            <a:picLocks noGrp="1" noChangeAspect="1"/>
          </p:cNvPicPr>
          <p:nvPr>
            <p:ph idx="1"/>
          </p:nvPr>
        </p:nvPicPr>
        <p:blipFill>
          <a:blip r:embed="rId3" cstate="print"/>
          <a:stretch>
            <a:fillRect/>
          </a:stretch>
        </p:blipFill>
        <p:spPr>
          <a:xfrm>
            <a:off x="1524000" y="1936183"/>
            <a:ext cx="4572000" cy="3755572"/>
          </a:xfrm>
        </p:spPr>
      </p:pic>
      <p:sp>
        <p:nvSpPr>
          <p:cNvPr id="5" name="TextBox 4"/>
          <p:cNvSpPr txBox="1"/>
          <p:nvPr/>
        </p:nvSpPr>
        <p:spPr>
          <a:xfrm>
            <a:off x="3962400" y="5867400"/>
            <a:ext cx="3810000" cy="646331"/>
          </a:xfrm>
          <a:prstGeom prst="rect">
            <a:avLst/>
          </a:prstGeom>
          <a:noFill/>
        </p:spPr>
        <p:txBody>
          <a:bodyPr wrap="square" rtlCol="0">
            <a:spAutoFit/>
          </a:bodyPr>
          <a:lstStyle/>
          <a:p>
            <a:r>
              <a:rPr lang="en-US" sz="1200" dirty="0"/>
              <a:t>Photo credit: Pearson Scott. http://commons.wikimedia.org/wiki/File:Bivalve-univalve_%28PSF%29.jpg. Public domain.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inarticulate brachiopod</a:t>
            </a:r>
          </a:p>
        </p:txBody>
      </p:sp>
      <p:sp>
        <p:nvSpPr>
          <p:cNvPr id="5" name="TextBox 4"/>
          <p:cNvSpPr txBox="1"/>
          <p:nvPr/>
        </p:nvSpPr>
        <p:spPr>
          <a:xfrm>
            <a:off x="5638800" y="1600200"/>
            <a:ext cx="1981200" cy="4893647"/>
          </a:xfrm>
          <a:prstGeom prst="rect">
            <a:avLst/>
          </a:prstGeom>
          <a:noFill/>
        </p:spPr>
        <p:txBody>
          <a:bodyPr wrap="square" rtlCol="0">
            <a:spAutoFit/>
          </a:bodyPr>
          <a:lstStyle/>
          <a:p>
            <a:r>
              <a:rPr lang="en-US" i="1" dirty="0" err="1"/>
              <a:t>Lingula</a:t>
            </a:r>
            <a:r>
              <a:rPr lang="en-US" i="1" dirty="0"/>
              <a:t> </a:t>
            </a:r>
            <a:r>
              <a:rPr lang="en-US" i="1" dirty="0" err="1"/>
              <a:t>anatina</a:t>
            </a:r>
            <a:r>
              <a:rPr lang="en-US" i="1" dirty="0"/>
              <a:t> </a:t>
            </a:r>
            <a:r>
              <a:rPr lang="en-US" dirty="0"/>
              <a:t>Lamarck 1801, showing pedicles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1200" dirty="0"/>
              <a:t>Photo credit: </a:t>
            </a:r>
            <a:r>
              <a:rPr lang="en-US" sz="1200" dirty="0" err="1"/>
              <a:t>OpenCage</a:t>
            </a:r>
            <a:r>
              <a:rPr lang="en-US" sz="1200" dirty="0"/>
              <a:t>, http://commons.wikimedia.org/wiki/File:Lingula_anatina.jpg.  Creative Commons, share alike</a:t>
            </a:r>
          </a:p>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572169"/>
            <a:ext cx="4724400" cy="4724400"/>
          </a:xfrm>
        </p:spPr>
      </p:pic>
    </p:spTree>
    <p:extLst>
      <p:ext uri="{BB962C8B-B14F-4D97-AF65-F5344CB8AC3E}">
        <p14:creationId xmlns:p14="http://schemas.microsoft.com/office/powerpoint/2010/main" val="3857022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 inarticulate brachiopod </a:t>
            </a:r>
            <a:br>
              <a:rPr lang="en-US" dirty="0"/>
            </a:br>
            <a:r>
              <a:rPr lang="en-US" dirty="0"/>
              <a:t>in life</a:t>
            </a:r>
          </a:p>
        </p:txBody>
      </p:sp>
      <p:sp>
        <p:nvSpPr>
          <p:cNvPr id="8" name="TextBox 7"/>
          <p:cNvSpPr txBox="1"/>
          <p:nvPr/>
        </p:nvSpPr>
        <p:spPr>
          <a:xfrm>
            <a:off x="5334000" y="4876800"/>
            <a:ext cx="2057400" cy="1292662"/>
          </a:xfrm>
          <a:prstGeom prst="rect">
            <a:avLst/>
          </a:prstGeom>
          <a:noFill/>
        </p:spPr>
        <p:txBody>
          <a:bodyPr wrap="square" rtlCol="0">
            <a:spAutoFit/>
          </a:bodyPr>
          <a:lstStyle/>
          <a:p>
            <a:r>
              <a:rPr lang="en-US" sz="1200" dirty="0"/>
              <a:t>Art Credits:  </a:t>
            </a:r>
            <a:r>
              <a:rPr lang="en-US" sz="1200" dirty="0" err="1"/>
              <a:t>Philcha</a:t>
            </a:r>
            <a:r>
              <a:rPr lang="en-US" sz="1200" dirty="0"/>
              <a:t>. http://commons.wikimedia.org/wiki/File:Lingulid_burrow_01.png. Public domain.</a:t>
            </a:r>
          </a:p>
          <a:p>
            <a:endParaRPr lang="en-US" dirty="0"/>
          </a:p>
        </p:txBody>
      </p:sp>
      <p:pic>
        <p:nvPicPr>
          <p:cNvPr id="7" name="Content Placeholder 6" descr="Lingulid_burrow_01.png"/>
          <p:cNvPicPr>
            <a:picLocks noGrp="1" noChangeAspect="1"/>
          </p:cNvPicPr>
          <p:nvPr>
            <p:ph idx="1"/>
          </p:nvPr>
        </p:nvPicPr>
        <p:blipFill>
          <a:blip r:embed="rId3" cstate="print"/>
          <a:stretch>
            <a:fillRect/>
          </a:stretch>
        </p:blipFill>
        <p:spPr>
          <a:xfrm>
            <a:off x="2438400" y="1828800"/>
            <a:ext cx="2133600" cy="3952875"/>
          </a:xfrm>
        </p:spPr>
      </p:pic>
    </p:spTree>
    <p:extLst>
      <p:ext uri="{BB962C8B-B14F-4D97-AF65-F5344CB8AC3E}">
        <p14:creationId xmlns:p14="http://schemas.microsoft.com/office/powerpoint/2010/main" val="23395097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articulate brachiopod</a:t>
            </a:r>
          </a:p>
        </p:txBody>
      </p:sp>
      <p:sp>
        <p:nvSpPr>
          <p:cNvPr id="5" name="TextBox 4"/>
          <p:cNvSpPr txBox="1"/>
          <p:nvPr/>
        </p:nvSpPr>
        <p:spPr>
          <a:xfrm>
            <a:off x="5562600" y="1600200"/>
            <a:ext cx="2286000" cy="1754326"/>
          </a:xfrm>
          <a:prstGeom prst="rect">
            <a:avLst/>
          </a:prstGeom>
          <a:noFill/>
        </p:spPr>
        <p:txBody>
          <a:bodyPr wrap="square" rtlCol="0">
            <a:spAutoFit/>
          </a:bodyPr>
          <a:lstStyle/>
          <a:p>
            <a:r>
              <a:rPr lang="en-US" i="1" dirty="0" err="1"/>
              <a:t>Gwynia</a:t>
            </a:r>
            <a:r>
              <a:rPr lang="en-US" i="1" dirty="0"/>
              <a:t> </a:t>
            </a:r>
            <a:r>
              <a:rPr lang="en-US" i="1" dirty="0" err="1"/>
              <a:t>capsula</a:t>
            </a:r>
            <a:r>
              <a:rPr lang="en-US" i="1" dirty="0"/>
              <a:t> </a:t>
            </a:r>
            <a:r>
              <a:rPr lang="en-US" dirty="0"/>
              <a:t>(</a:t>
            </a:r>
            <a:r>
              <a:rPr lang="en-US" dirty="0" err="1"/>
              <a:t>Jeffreys</a:t>
            </a:r>
            <a:r>
              <a:rPr lang="en-US" dirty="0"/>
              <a:t> 1859), </a:t>
            </a:r>
          </a:p>
          <a:p>
            <a:r>
              <a:rPr lang="en-US" dirty="0"/>
              <a:t>on </a:t>
            </a:r>
            <a:r>
              <a:rPr lang="en-US" i="1" dirty="0" err="1"/>
              <a:t>Striarca</a:t>
            </a:r>
            <a:r>
              <a:rPr lang="en-US" i="1" dirty="0"/>
              <a:t> </a:t>
            </a:r>
            <a:r>
              <a:rPr lang="en-US" i="1" dirty="0" err="1"/>
              <a:t>lactea</a:t>
            </a:r>
            <a:r>
              <a:rPr lang="en-US" i="1" dirty="0"/>
              <a:t> </a:t>
            </a:r>
            <a:r>
              <a:rPr lang="en-US" dirty="0"/>
              <a:t>(</a:t>
            </a:r>
            <a:r>
              <a:rPr lang="en-US" dirty="0" err="1"/>
              <a:t>Linné</a:t>
            </a:r>
            <a:r>
              <a:rPr lang="en-US" dirty="0"/>
              <a:t> 1758)</a:t>
            </a:r>
          </a:p>
          <a:p>
            <a:endParaRPr lang="en-US" dirty="0"/>
          </a:p>
          <a:p>
            <a:endParaRPr lang="en-US"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1" y="1752601"/>
            <a:ext cx="4371066" cy="3276600"/>
          </a:xfrm>
        </p:spPr>
      </p:pic>
      <p:sp>
        <p:nvSpPr>
          <p:cNvPr id="9" name="TextBox 8"/>
          <p:cNvSpPr txBox="1"/>
          <p:nvPr/>
        </p:nvSpPr>
        <p:spPr>
          <a:xfrm>
            <a:off x="609600" y="5421086"/>
            <a:ext cx="2667000" cy="1015663"/>
          </a:xfrm>
          <a:prstGeom prst="rect">
            <a:avLst/>
          </a:prstGeom>
          <a:noFill/>
        </p:spPr>
        <p:txBody>
          <a:bodyPr wrap="square" rtlCol="0">
            <a:spAutoFit/>
          </a:bodyPr>
          <a:lstStyle/>
          <a:p>
            <a:r>
              <a:rPr lang="en-US" sz="1200" dirty="0"/>
              <a:t>Photo credit: Hans </a:t>
            </a:r>
            <a:r>
              <a:rPr lang="en-US" sz="1200" dirty="0" err="1"/>
              <a:t>Hillwaert</a:t>
            </a:r>
            <a:r>
              <a:rPr lang="en-US" sz="1200" dirty="0"/>
              <a:t>, http://commons.wikimedia.org/wiki/File:Gwynia_capsula_%26_polychaete.jpg.  Creative Commons, share alike.</a:t>
            </a:r>
          </a:p>
        </p:txBody>
      </p:sp>
    </p:spTree>
    <p:extLst>
      <p:ext uri="{BB962C8B-B14F-4D97-AF65-F5344CB8AC3E}">
        <p14:creationId xmlns:p14="http://schemas.microsoft.com/office/powerpoint/2010/main" val="37503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articulate brachiopod</a:t>
            </a:r>
          </a:p>
        </p:txBody>
      </p:sp>
      <p:sp>
        <p:nvSpPr>
          <p:cNvPr id="5" name="TextBox 4"/>
          <p:cNvSpPr txBox="1"/>
          <p:nvPr/>
        </p:nvSpPr>
        <p:spPr>
          <a:xfrm>
            <a:off x="5562600" y="1600200"/>
            <a:ext cx="2286000" cy="1754326"/>
          </a:xfrm>
          <a:prstGeom prst="rect">
            <a:avLst/>
          </a:prstGeom>
          <a:noFill/>
        </p:spPr>
        <p:txBody>
          <a:bodyPr wrap="square" rtlCol="0">
            <a:spAutoFit/>
          </a:bodyPr>
          <a:lstStyle/>
          <a:p>
            <a:r>
              <a:rPr lang="en-US" i="1" dirty="0" err="1"/>
              <a:t>Gwynia</a:t>
            </a:r>
            <a:r>
              <a:rPr lang="en-US" i="1" dirty="0"/>
              <a:t> </a:t>
            </a:r>
            <a:r>
              <a:rPr lang="en-US" i="1" dirty="0" err="1"/>
              <a:t>capsula</a:t>
            </a:r>
            <a:r>
              <a:rPr lang="en-US" i="1" dirty="0"/>
              <a:t> </a:t>
            </a:r>
            <a:r>
              <a:rPr lang="en-US" dirty="0"/>
              <a:t>(</a:t>
            </a:r>
            <a:r>
              <a:rPr lang="en-US" dirty="0" err="1"/>
              <a:t>Jeffreys</a:t>
            </a:r>
            <a:r>
              <a:rPr lang="en-US" dirty="0"/>
              <a:t> 1859), </a:t>
            </a:r>
          </a:p>
          <a:p>
            <a:r>
              <a:rPr lang="en-US" dirty="0"/>
              <a:t>on </a:t>
            </a:r>
            <a:r>
              <a:rPr lang="en-US" i="1" dirty="0" err="1"/>
              <a:t>Striarca</a:t>
            </a:r>
            <a:r>
              <a:rPr lang="en-US" i="1" dirty="0"/>
              <a:t> </a:t>
            </a:r>
            <a:r>
              <a:rPr lang="en-US" i="1" dirty="0" err="1"/>
              <a:t>lactea</a:t>
            </a:r>
            <a:r>
              <a:rPr lang="en-US" i="1" dirty="0"/>
              <a:t> </a:t>
            </a:r>
            <a:r>
              <a:rPr lang="en-US" dirty="0"/>
              <a:t>(</a:t>
            </a:r>
            <a:r>
              <a:rPr lang="en-US" dirty="0" err="1"/>
              <a:t>Linné</a:t>
            </a:r>
            <a:r>
              <a:rPr lang="en-US" dirty="0"/>
              <a:t> 1758)</a:t>
            </a:r>
          </a:p>
          <a:p>
            <a:endParaRPr lang="en-US" dirty="0"/>
          </a:p>
          <a:p>
            <a:endParaRPr lang="en-US"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1" y="1752601"/>
            <a:ext cx="4371066" cy="3276600"/>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600" y="3354526"/>
            <a:ext cx="3656426" cy="2741554"/>
          </a:xfrm>
          <a:prstGeom prst="rect">
            <a:avLst/>
          </a:prstGeom>
        </p:spPr>
      </p:pic>
      <p:sp>
        <p:nvSpPr>
          <p:cNvPr id="9" name="TextBox 8"/>
          <p:cNvSpPr txBox="1"/>
          <p:nvPr/>
        </p:nvSpPr>
        <p:spPr>
          <a:xfrm>
            <a:off x="609600" y="5421086"/>
            <a:ext cx="2667000" cy="1015663"/>
          </a:xfrm>
          <a:prstGeom prst="rect">
            <a:avLst/>
          </a:prstGeom>
          <a:noFill/>
        </p:spPr>
        <p:txBody>
          <a:bodyPr wrap="square" rtlCol="0">
            <a:spAutoFit/>
          </a:bodyPr>
          <a:lstStyle/>
          <a:p>
            <a:r>
              <a:rPr lang="en-US" sz="1200" dirty="0"/>
              <a:t>Photo credit: Hans </a:t>
            </a:r>
            <a:r>
              <a:rPr lang="en-US" sz="1200" dirty="0" err="1"/>
              <a:t>Hillwaert</a:t>
            </a:r>
            <a:r>
              <a:rPr lang="en-US" sz="1200" dirty="0"/>
              <a:t>, http://commons.wikimedia.org/wiki/File:Gwynia_capsula_%26_polychaete.jpg.  Creative Commons, share alike.</a:t>
            </a:r>
          </a:p>
        </p:txBody>
      </p:sp>
    </p:spTree>
    <p:extLst>
      <p:ext uri="{BB962C8B-B14F-4D97-AF65-F5344CB8AC3E}">
        <p14:creationId xmlns:p14="http://schemas.microsoft.com/office/powerpoint/2010/main" val="4102570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 articulate brachiopod </a:t>
            </a:r>
            <a:br>
              <a:rPr lang="en-US" dirty="0"/>
            </a:br>
            <a:r>
              <a:rPr lang="en-US" dirty="0"/>
              <a:t>in life</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76400"/>
            <a:ext cx="7239000" cy="3585514"/>
          </a:xfrm>
        </p:spPr>
      </p:pic>
      <p:sp>
        <p:nvSpPr>
          <p:cNvPr id="5" name="TextBox 4"/>
          <p:cNvSpPr txBox="1"/>
          <p:nvPr/>
        </p:nvSpPr>
        <p:spPr>
          <a:xfrm>
            <a:off x="3124200" y="5486400"/>
            <a:ext cx="4800600" cy="646331"/>
          </a:xfrm>
          <a:prstGeom prst="rect">
            <a:avLst/>
          </a:prstGeom>
          <a:noFill/>
        </p:spPr>
        <p:txBody>
          <a:bodyPr wrap="square" rtlCol="0">
            <a:spAutoFit/>
          </a:bodyPr>
          <a:lstStyle/>
          <a:p>
            <a:r>
              <a:rPr lang="en-US" sz="1200" dirty="0"/>
              <a:t>Art credits: Popular Science Monthly, 1887.  </a:t>
            </a:r>
            <a:r>
              <a:rPr lang="en-US" sz="1200" dirty="0" err="1"/>
              <a:t>Wikicommons</a:t>
            </a:r>
            <a:r>
              <a:rPr lang="en-US" sz="1200" dirty="0"/>
              <a:t>, http://commons.wikimedia.org/wiki/File:PSM_V31_D767_Anatomy_of_a_brachiopod.jpg.  Copyright expired.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brachiopod shell</a:t>
            </a:r>
          </a:p>
        </p:txBody>
      </p:sp>
      <p:pic>
        <p:nvPicPr>
          <p:cNvPr id="6" name="Content Placeholder 5" descr="Brachiopoda-morphology.png"/>
          <p:cNvPicPr>
            <a:picLocks noGrp="1" noChangeAspect="1"/>
          </p:cNvPicPr>
          <p:nvPr>
            <p:ph idx="1"/>
          </p:nvPr>
        </p:nvPicPr>
        <p:blipFill>
          <a:blip r:embed="rId3" cstate="print"/>
          <a:stretch>
            <a:fillRect/>
          </a:stretch>
        </p:blipFill>
        <p:spPr>
          <a:xfrm>
            <a:off x="990600" y="1676400"/>
            <a:ext cx="6073267" cy="3969144"/>
          </a:xfrm>
        </p:spPr>
      </p:pic>
      <p:sp>
        <p:nvSpPr>
          <p:cNvPr id="8" name="TextBox 7"/>
          <p:cNvSpPr txBox="1"/>
          <p:nvPr/>
        </p:nvSpPr>
        <p:spPr>
          <a:xfrm>
            <a:off x="3276600" y="5867400"/>
            <a:ext cx="4114800" cy="923330"/>
          </a:xfrm>
          <a:prstGeom prst="rect">
            <a:avLst/>
          </a:prstGeom>
          <a:noFill/>
        </p:spPr>
        <p:txBody>
          <a:bodyPr wrap="square" rtlCol="0">
            <a:spAutoFit/>
          </a:bodyPr>
          <a:lstStyle/>
          <a:p>
            <a:r>
              <a:rPr lang="en-US" sz="1200" dirty="0"/>
              <a:t>Art Credits:  Muriel </a:t>
            </a:r>
            <a:r>
              <a:rPr lang="en-US" sz="1200" dirty="0" err="1"/>
              <a:t>Gottrop</a:t>
            </a:r>
            <a:r>
              <a:rPr lang="en-US" sz="1200" dirty="0"/>
              <a:t>, 2005. http://commons.wikimedia.org/wiki/File:Brachiopoda-morphology.png.  Creative Commons, share alike.</a:t>
            </a:r>
          </a:p>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punctae</a:t>
            </a:r>
            <a:endParaRPr lang="en-US" dirty="0"/>
          </a:p>
        </p:txBody>
      </p:sp>
      <p:sp>
        <p:nvSpPr>
          <p:cNvPr id="8" name="TextBox 7"/>
          <p:cNvSpPr txBox="1"/>
          <p:nvPr/>
        </p:nvSpPr>
        <p:spPr>
          <a:xfrm>
            <a:off x="304800" y="6019800"/>
            <a:ext cx="7467600" cy="923330"/>
          </a:xfrm>
          <a:prstGeom prst="rect">
            <a:avLst/>
          </a:prstGeom>
          <a:noFill/>
        </p:spPr>
        <p:txBody>
          <a:bodyPr wrap="square" rtlCol="0">
            <a:spAutoFit/>
          </a:bodyPr>
          <a:lstStyle/>
          <a:p>
            <a:r>
              <a:rPr lang="en-US" sz="1200" dirty="0"/>
              <a:t>Art credits: Left: Hans </a:t>
            </a:r>
            <a:r>
              <a:rPr lang="en-US" sz="1200" dirty="0" err="1"/>
              <a:t>Hillwaert</a:t>
            </a:r>
            <a:r>
              <a:rPr lang="en-US" sz="1200" dirty="0"/>
              <a:t>, http://commons.wikimedia.org/wiki/File:Gwynia_capsula_%26 _polychaete.jpg.  Creative Commons, share alike.  Right: </a:t>
            </a:r>
            <a:r>
              <a:rPr lang="en-US" sz="1200" dirty="0" err="1"/>
              <a:t>Rudwick</a:t>
            </a:r>
            <a:r>
              <a:rPr lang="en-US" sz="1200" dirty="0"/>
              <a:t>, M.J.S., 1970. Living and fossil brachiopods.  London: Hutchinson Univ. </a:t>
            </a:r>
            <a:r>
              <a:rPr lang="en-US" sz="1200" dirty="0" err="1"/>
              <a:t>Libr</a:t>
            </a:r>
            <a:r>
              <a:rPr lang="en-US" sz="1200" dirty="0"/>
              <a:t>. Fig. 12, p. 42.</a:t>
            </a:r>
          </a:p>
          <a:p>
            <a:endParaRPr lang="en-US" dirty="0"/>
          </a:p>
        </p:txBody>
      </p:sp>
      <p:pic>
        <p:nvPicPr>
          <p:cNvPr id="12" name="Content Placeholder 11"/>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016829" y="1905000"/>
            <a:ext cx="3978927" cy="3733800"/>
          </a:xfrm>
          <a:scene3d>
            <a:camera prst="orthographicFront">
              <a:rot lat="0" lon="0" rev="21540000"/>
            </a:camera>
            <a:lightRig rig="threePt" dir="t"/>
          </a:scene3d>
        </p:spPr>
      </p:pic>
      <p:pic>
        <p:nvPicPr>
          <p:cNvPr id="4" name="Content Placeholder 3"/>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506639" y="2057400"/>
            <a:ext cx="3521075" cy="2640069"/>
          </a:xfrm>
        </p:spPr>
      </p:pic>
    </p:spTree>
    <p:extLst>
      <p:ext uri="{BB962C8B-B14F-4D97-AF65-F5344CB8AC3E}">
        <p14:creationId xmlns:p14="http://schemas.microsoft.com/office/powerpoint/2010/main" val="796562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inside a brachiopod?</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828800"/>
            <a:ext cx="5721226" cy="4316481"/>
          </a:xfrm>
        </p:spPr>
      </p:pic>
      <p:sp>
        <p:nvSpPr>
          <p:cNvPr id="5" name="TextBox 4"/>
          <p:cNvSpPr txBox="1"/>
          <p:nvPr/>
        </p:nvSpPr>
        <p:spPr>
          <a:xfrm>
            <a:off x="6172200" y="4876800"/>
            <a:ext cx="1905000" cy="1015663"/>
          </a:xfrm>
          <a:prstGeom prst="rect">
            <a:avLst/>
          </a:prstGeom>
          <a:noFill/>
        </p:spPr>
        <p:txBody>
          <a:bodyPr wrap="square" rtlCol="0">
            <a:spAutoFit/>
          </a:bodyPr>
          <a:lstStyle/>
          <a:p>
            <a:r>
              <a:rPr lang="en-US" sz="1200" dirty="0"/>
              <a:t>Art credit: </a:t>
            </a:r>
            <a:r>
              <a:rPr lang="en-US" sz="1200" dirty="0" err="1"/>
              <a:t>Rudwick</a:t>
            </a:r>
            <a:r>
              <a:rPr lang="en-US" sz="1200" dirty="0"/>
              <a:t>, M.J.S., 1970. Living and fossil brachiopods.  London: Hutchinson Univ. </a:t>
            </a:r>
            <a:r>
              <a:rPr lang="en-US" sz="1200" dirty="0" err="1"/>
              <a:t>Libr</a:t>
            </a:r>
            <a:r>
              <a:rPr lang="en-US" sz="1200" dirty="0"/>
              <a:t>.  Fig. 3, p. 19.</a:t>
            </a:r>
          </a:p>
        </p:txBody>
      </p:sp>
    </p:spTree>
    <p:extLst>
      <p:ext uri="{BB962C8B-B14F-4D97-AF65-F5344CB8AC3E}">
        <p14:creationId xmlns:p14="http://schemas.microsoft.com/office/powerpoint/2010/main" val="1355530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Musculature of an </a:t>
            </a:r>
            <a:br>
              <a:rPr lang="en-US" dirty="0"/>
            </a:br>
            <a:r>
              <a:rPr lang="en-US" dirty="0"/>
              <a:t>articulate brachiopod</a:t>
            </a:r>
          </a:p>
        </p:txBody>
      </p:sp>
      <p:sp>
        <p:nvSpPr>
          <p:cNvPr id="5" name="TextBox 4"/>
          <p:cNvSpPr txBox="1"/>
          <p:nvPr/>
        </p:nvSpPr>
        <p:spPr>
          <a:xfrm>
            <a:off x="5943600" y="4876800"/>
            <a:ext cx="1981200" cy="1292662"/>
          </a:xfrm>
          <a:prstGeom prst="rect">
            <a:avLst/>
          </a:prstGeom>
          <a:noFill/>
        </p:spPr>
        <p:txBody>
          <a:bodyPr wrap="square" rtlCol="0">
            <a:spAutoFit/>
          </a:bodyPr>
          <a:lstStyle/>
          <a:p>
            <a:r>
              <a:rPr lang="en-US" sz="1200" dirty="0"/>
              <a:t>Art credit: </a:t>
            </a:r>
            <a:r>
              <a:rPr lang="en-US" sz="1200" dirty="0" err="1"/>
              <a:t>Rudwick</a:t>
            </a:r>
            <a:r>
              <a:rPr lang="en-US" sz="1200" dirty="0"/>
              <a:t>, M.J.S., 1970. Living and fossil brachiopods.  London: Hutchinson Univ. </a:t>
            </a:r>
            <a:r>
              <a:rPr lang="en-US" sz="1200" dirty="0" err="1"/>
              <a:t>Libr</a:t>
            </a:r>
            <a:r>
              <a:rPr lang="en-US" sz="1200" dirty="0"/>
              <a:t>.  Fig. 20, p. 57.</a:t>
            </a:r>
          </a:p>
          <a:p>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0999" y="1600200"/>
            <a:ext cx="5573889" cy="4191000"/>
          </a:xfrm>
          <a:scene3d>
            <a:camera prst="orthographicFront">
              <a:rot lat="0" lon="0" rev="60000"/>
            </a:camera>
            <a:lightRig rig="threePt" dir="t"/>
          </a:scene3d>
        </p:spPr>
      </p:pic>
    </p:spTree>
    <p:extLst>
      <p:ext uri="{BB962C8B-B14F-4D97-AF65-F5344CB8AC3E}">
        <p14:creationId xmlns:p14="http://schemas.microsoft.com/office/powerpoint/2010/main" val="796562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Musculature of an inarticulate brachiopod</a:t>
            </a:r>
          </a:p>
        </p:txBody>
      </p:sp>
      <p:sp>
        <p:nvSpPr>
          <p:cNvPr id="5" name="TextBox 4"/>
          <p:cNvSpPr txBox="1"/>
          <p:nvPr/>
        </p:nvSpPr>
        <p:spPr>
          <a:xfrm>
            <a:off x="5943600" y="4876800"/>
            <a:ext cx="1981200" cy="1292662"/>
          </a:xfrm>
          <a:prstGeom prst="rect">
            <a:avLst/>
          </a:prstGeom>
          <a:noFill/>
        </p:spPr>
        <p:txBody>
          <a:bodyPr wrap="square" rtlCol="0">
            <a:spAutoFit/>
          </a:bodyPr>
          <a:lstStyle/>
          <a:p>
            <a:r>
              <a:rPr lang="en-US" sz="1200" dirty="0"/>
              <a:t>Art credit: </a:t>
            </a:r>
            <a:r>
              <a:rPr lang="en-US" sz="1200" dirty="0" err="1"/>
              <a:t>Rudwick</a:t>
            </a:r>
            <a:r>
              <a:rPr lang="en-US" sz="1200" dirty="0"/>
              <a:t>, M.J.S., 1970. Living and fossil brachiopods.  London: Hutchinson Univ. </a:t>
            </a:r>
            <a:r>
              <a:rPr lang="en-US" sz="1200" dirty="0" err="1"/>
              <a:t>Libr</a:t>
            </a:r>
            <a:r>
              <a:rPr lang="en-US" sz="1200" dirty="0"/>
              <a:t>.  Fig. 32, p. 69.</a:t>
            </a:r>
          </a:p>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52600" y="1523999"/>
            <a:ext cx="3124200" cy="4712103"/>
          </a:xfrm>
        </p:spPr>
      </p:pic>
    </p:spTree>
    <p:extLst>
      <p:ext uri="{BB962C8B-B14F-4D97-AF65-F5344CB8AC3E}">
        <p14:creationId xmlns:p14="http://schemas.microsoft.com/office/powerpoint/2010/main" val="3997026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critters with two shells</a:t>
            </a:r>
          </a:p>
        </p:txBody>
      </p:sp>
      <p:sp>
        <p:nvSpPr>
          <p:cNvPr id="8" name="TextBox 7"/>
          <p:cNvSpPr txBox="1"/>
          <p:nvPr/>
        </p:nvSpPr>
        <p:spPr>
          <a:xfrm>
            <a:off x="5791200" y="1828801"/>
            <a:ext cx="2057400" cy="4247317"/>
          </a:xfrm>
          <a:prstGeom prst="rect">
            <a:avLst/>
          </a:prstGeom>
          <a:noFill/>
        </p:spPr>
        <p:txBody>
          <a:bodyPr wrap="square" rtlCol="0">
            <a:spAutoFit/>
          </a:bodyPr>
          <a:lstStyle/>
          <a:p>
            <a:r>
              <a:rPr lang="en-US" dirty="0"/>
              <a:t>Mollusks </a:t>
            </a:r>
          </a:p>
          <a:p>
            <a:r>
              <a:rPr lang="en-US" dirty="0"/>
              <a:t>(</a:t>
            </a:r>
            <a:r>
              <a:rPr lang="en-US" dirty="0" err="1"/>
              <a:t>Bivalvia</a:t>
            </a:r>
            <a:r>
              <a:rPr lang="en-US" dirty="0"/>
              <a:t>)</a:t>
            </a:r>
          </a:p>
          <a:p>
            <a:endParaRPr lang="en-US" dirty="0"/>
          </a:p>
          <a:p>
            <a:r>
              <a:rPr lang="en-US" i="1" dirty="0" err="1"/>
              <a:t>Placopecten</a:t>
            </a:r>
            <a:r>
              <a:rPr lang="en-US" i="1" dirty="0"/>
              <a:t> </a:t>
            </a:r>
            <a:r>
              <a:rPr lang="en-US" i="1" dirty="0" err="1"/>
              <a:t>magellanicus</a:t>
            </a:r>
            <a:endParaRPr lang="en-US" i="1" dirty="0"/>
          </a:p>
          <a:p>
            <a:r>
              <a:rPr lang="en-US" dirty="0"/>
              <a:t>(</a:t>
            </a:r>
            <a:r>
              <a:rPr lang="en-US" dirty="0" err="1"/>
              <a:t>Gmelin</a:t>
            </a:r>
            <a:r>
              <a:rPr lang="en-US" dirty="0"/>
              <a:t> 1791)</a:t>
            </a:r>
          </a:p>
          <a:p>
            <a:endParaRPr lang="en-US" dirty="0"/>
          </a:p>
          <a:p>
            <a:endParaRPr lang="en-US" dirty="0"/>
          </a:p>
          <a:p>
            <a:endParaRPr lang="en-US" dirty="0"/>
          </a:p>
          <a:p>
            <a:endParaRPr lang="en-US" dirty="0"/>
          </a:p>
          <a:p>
            <a:endParaRPr lang="en-US" dirty="0"/>
          </a:p>
          <a:p>
            <a:r>
              <a:rPr lang="en-US" sz="1200" dirty="0"/>
              <a:t>Photo credit: </a:t>
            </a:r>
            <a:r>
              <a:rPr lang="en-US" sz="1200" dirty="0" err="1"/>
              <a:t>Dann</a:t>
            </a:r>
            <a:r>
              <a:rPr lang="en-US" sz="1200" dirty="0"/>
              <a:t> Blackwood, </a:t>
            </a:r>
            <a:r>
              <a:rPr lang="en-US" sz="1200" dirty="0" err="1"/>
              <a:t>USGS</a:t>
            </a:r>
            <a:r>
              <a:rPr lang="en-US" sz="1200" dirty="0"/>
              <a:t>. http://commons.wikimedia.org/wiki/File:Placopecten_magellanicus.jpg.  Public Domain.</a:t>
            </a:r>
          </a:p>
        </p:txBody>
      </p:sp>
      <p:pic>
        <p:nvPicPr>
          <p:cNvPr id="6" name="Content Placeholder 5" descr="Placopecten_magellanicus.jpg"/>
          <p:cNvPicPr>
            <a:picLocks noGrp="1" noChangeAspect="1"/>
          </p:cNvPicPr>
          <p:nvPr>
            <p:ph idx="1"/>
          </p:nvPr>
        </p:nvPicPr>
        <p:blipFill>
          <a:blip r:embed="rId3" cstate="print"/>
          <a:stretch>
            <a:fillRect/>
          </a:stretch>
        </p:blipFill>
        <p:spPr>
          <a:xfrm>
            <a:off x="685800" y="2362200"/>
            <a:ext cx="4685538" cy="3276600"/>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err="1"/>
              <a:t>lophophore</a:t>
            </a:r>
            <a:endParaRPr lang="en-US" dirty="0"/>
          </a:p>
        </p:txBody>
      </p:sp>
      <p:sp>
        <p:nvSpPr>
          <p:cNvPr id="5" name="TextBox 4"/>
          <p:cNvSpPr txBox="1"/>
          <p:nvPr/>
        </p:nvSpPr>
        <p:spPr>
          <a:xfrm>
            <a:off x="5334000" y="1447800"/>
            <a:ext cx="2590800" cy="4985980"/>
          </a:xfrm>
          <a:prstGeom prst="rect">
            <a:avLst/>
          </a:prstGeom>
          <a:noFill/>
        </p:spPr>
        <p:txBody>
          <a:bodyPr wrap="square" rtlCol="0">
            <a:spAutoFit/>
          </a:bodyPr>
          <a:lstStyle/>
          <a:p>
            <a:r>
              <a:rPr lang="en-US" dirty="0"/>
              <a:t>Internal view of an articulate brachiopod, showing </a:t>
            </a:r>
            <a:r>
              <a:rPr lang="en-US" dirty="0" err="1"/>
              <a:t>lophophore</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1200" dirty="0"/>
              <a:t>Art credit: Chris </a:t>
            </a:r>
            <a:r>
              <a:rPr lang="en-US" sz="1200" dirty="0" err="1"/>
              <a:t>Blanar</a:t>
            </a:r>
            <a:r>
              <a:rPr lang="en-US" sz="1200" dirty="0"/>
              <a:t>, Flickr, CC-AT, NC, http://www.flickr.com/photos/chrisblanar/2126318392/.</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38200" y="1600200"/>
            <a:ext cx="3886200" cy="4857750"/>
          </a:xfrm>
        </p:spPr>
      </p:pic>
    </p:spTree>
    <p:extLst>
      <p:ext uri="{BB962C8B-B14F-4D97-AF65-F5344CB8AC3E}">
        <p14:creationId xmlns:p14="http://schemas.microsoft.com/office/powerpoint/2010/main" val="3537230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err="1"/>
              <a:t>lophophore</a:t>
            </a:r>
            <a:endParaRPr lang="en-US" dirty="0"/>
          </a:p>
        </p:txBody>
      </p:sp>
      <p:pic>
        <p:nvPicPr>
          <p:cNvPr id="5" name="Content Placeholder 4">
            <a:extLst>
              <a:ext uri="{FF2B5EF4-FFF2-40B4-BE49-F238E27FC236}">
                <a16:creationId xmlns:a16="http://schemas.microsoft.com/office/drawing/2014/main" id="{7BA76A0D-D889-475E-B5EA-8604EA7E9FF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94506" y="1609725"/>
            <a:ext cx="4901494" cy="4121126"/>
          </a:xfrm>
        </p:spPr>
      </p:pic>
      <p:sp>
        <p:nvSpPr>
          <p:cNvPr id="6" name="TextBox 5">
            <a:extLst>
              <a:ext uri="{FF2B5EF4-FFF2-40B4-BE49-F238E27FC236}">
                <a16:creationId xmlns:a16="http://schemas.microsoft.com/office/drawing/2014/main" id="{A8CAD1FA-1EB1-4FC4-8DDD-94AA4CEAFDA8}"/>
              </a:ext>
            </a:extLst>
          </p:cNvPr>
          <p:cNvSpPr txBox="1"/>
          <p:nvPr/>
        </p:nvSpPr>
        <p:spPr>
          <a:xfrm>
            <a:off x="6172200" y="3429000"/>
            <a:ext cx="1905000" cy="2308324"/>
          </a:xfrm>
          <a:prstGeom prst="rect">
            <a:avLst/>
          </a:prstGeom>
          <a:noFill/>
        </p:spPr>
        <p:txBody>
          <a:bodyPr wrap="square" rtlCol="0">
            <a:spAutoFit/>
          </a:bodyPr>
          <a:lstStyle/>
          <a:p>
            <a:pPr algn="r"/>
            <a:r>
              <a:rPr lang="en-US" sz="1200" dirty="0"/>
              <a:t>Image credit: </a:t>
            </a:r>
            <a:r>
              <a:rPr lang="en-US" sz="1200" b="0" i="0" dirty="0" err="1">
                <a:solidFill>
                  <a:srgbClr val="202020"/>
                </a:solidFill>
                <a:effectLst/>
                <a:latin typeface="Helvetica" panose="020B0604020202020204" pitchFamily="34" charset="0"/>
              </a:rPr>
              <a:t>Temereva</a:t>
            </a:r>
            <a:r>
              <a:rPr lang="en-US" sz="1200" b="0" i="0" dirty="0">
                <a:solidFill>
                  <a:srgbClr val="202020"/>
                </a:solidFill>
                <a:effectLst/>
                <a:latin typeface="Helvetica" panose="020B0604020202020204" pitchFamily="34" charset="0"/>
              </a:rPr>
              <a:t> </a:t>
            </a:r>
            <a:r>
              <a:rPr lang="en-US" sz="1200" b="0" i="0" dirty="0" err="1">
                <a:solidFill>
                  <a:srgbClr val="202020"/>
                </a:solidFill>
                <a:effectLst/>
                <a:latin typeface="Helvetica" panose="020B0604020202020204" pitchFamily="34" charset="0"/>
              </a:rPr>
              <a:t>EN</a:t>
            </a:r>
            <a:r>
              <a:rPr lang="en-US" sz="1200" b="0" i="0" dirty="0">
                <a:solidFill>
                  <a:srgbClr val="202020"/>
                </a:solidFill>
                <a:effectLst/>
                <a:latin typeface="Helvetica" panose="020B0604020202020204" pitchFamily="34" charset="0"/>
              </a:rPr>
              <a:t>, </a:t>
            </a:r>
            <a:r>
              <a:rPr lang="en-US" sz="1200" b="0" i="0" dirty="0" err="1">
                <a:solidFill>
                  <a:srgbClr val="202020"/>
                </a:solidFill>
                <a:effectLst/>
                <a:latin typeface="Helvetica" panose="020B0604020202020204" pitchFamily="34" charset="0"/>
              </a:rPr>
              <a:t>Tsitrin</a:t>
            </a:r>
            <a:r>
              <a:rPr lang="en-US" sz="1200" b="0" i="0" dirty="0">
                <a:solidFill>
                  <a:srgbClr val="202020"/>
                </a:solidFill>
                <a:effectLst/>
                <a:latin typeface="Helvetica" panose="020B0604020202020204" pitchFamily="34" charset="0"/>
              </a:rPr>
              <a:t> EB (2015) Modern Data on the Innervation of the Lophophore in </a:t>
            </a:r>
            <a:r>
              <a:rPr lang="en-US" sz="1200" b="0" i="1" dirty="0">
                <a:solidFill>
                  <a:srgbClr val="202020"/>
                </a:solidFill>
                <a:effectLst/>
                <a:latin typeface="Helvetica" panose="020B0604020202020204" pitchFamily="34" charset="0"/>
              </a:rPr>
              <a:t>Lingula </a:t>
            </a:r>
            <a:r>
              <a:rPr lang="en-US" sz="1200" b="0" i="1" dirty="0" err="1">
                <a:solidFill>
                  <a:srgbClr val="202020"/>
                </a:solidFill>
                <a:effectLst/>
                <a:latin typeface="Helvetica" panose="020B0604020202020204" pitchFamily="34" charset="0"/>
              </a:rPr>
              <a:t>anatina</a:t>
            </a:r>
            <a:r>
              <a:rPr lang="en-US" sz="1200" b="0" i="0" dirty="0">
                <a:solidFill>
                  <a:srgbClr val="202020"/>
                </a:solidFill>
                <a:effectLst/>
                <a:latin typeface="Helvetica" panose="020B0604020202020204" pitchFamily="34" charset="0"/>
              </a:rPr>
              <a:t> (Brachiopoda) Support the Monophyly of the </a:t>
            </a:r>
            <a:r>
              <a:rPr lang="en-US" sz="1200" b="0" i="0" dirty="0" err="1">
                <a:solidFill>
                  <a:srgbClr val="202020"/>
                </a:solidFill>
                <a:effectLst/>
                <a:latin typeface="Helvetica" panose="020B0604020202020204" pitchFamily="34" charset="0"/>
              </a:rPr>
              <a:t>Lophophorates</a:t>
            </a:r>
            <a:r>
              <a:rPr lang="en-US" sz="1200" b="0" i="0" dirty="0">
                <a:solidFill>
                  <a:srgbClr val="202020"/>
                </a:solidFill>
                <a:effectLst/>
                <a:latin typeface="Helvetica" panose="020B0604020202020204" pitchFamily="34" charset="0"/>
              </a:rPr>
              <a:t>. </a:t>
            </a:r>
            <a:r>
              <a:rPr lang="en-US" sz="1200" b="0" i="0" dirty="0" err="1">
                <a:solidFill>
                  <a:srgbClr val="202020"/>
                </a:solidFill>
                <a:effectLst/>
                <a:latin typeface="Helvetica" panose="020B0604020202020204" pitchFamily="34" charset="0"/>
              </a:rPr>
              <a:t>PLoS</a:t>
            </a:r>
            <a:r>
              <a:rPr lang="en-US" sz="1200" b="0" i="0" dirty="0">
                <a:solidFill>
                  <a:srgbClr val="202020"/>
                </a:solidFill>
                <a:effectLst/>
                <a:latin typeface="Helvetica" panose="020B0604020202020204" pitchFamily="34" charset="0"/>
              </a:rPr>
              <a:t> ONE 10(4): e0123040. https:// doi.org/10.1371/journal. pone.0123040 cc-by</a:t>
            </a:r>
            <a:endParaRPr lang="en-US" sz="1200" dirty="0"/>
          </a:p>
        </p:txBody>
      </p:sp>
    </p:spTree>
    <p:extLst>
      <p:ext uri="{BB962C8B-B14F-4D97-AF65-F5344CB8AC3E}">
        <p14:creationId xmlns:p14="http://schemas.microsoft.com/office/powerpoint/2010/main" val="3544208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Development of the </a:t>
            </a:r>
            <a:r>
              <a:rPr lang="en-US" dirty="0" err="1"/>
              <a:t>lophophore</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524000"/>
            <a:ext cx="5410200" cy="5186329"/>
          </a:xfrm>
          <a:scene3d>
            <a:camera prst="orthographicFront">
              <a:rot lat="0" lon="0" rev="120000"/>
            </a:camera>
            <a:lightRig rig="threePt" dir="t"/>
          </a:scene3d>
        </p:spPr>
      </p:pic>
      <p:sp>
        <p:nvSpPr>
          <p:cNvPr id="5" name="TextBox 4"/>
          <p:cNvSpPr txBox="1"/>
          <p:nvPr/>
        </p:nvSpPr>
        <p:spPr>
          <a:xfrm>
            <a:off x="5943600" y="4876800"/>
            <a:ext cx="1981200" cy="1292662"/>
          </a:xfrm>
          <a:prstGeom prst="rect">
            <a:avLst/>
          </a:prstGeom>
          <a:noFill/>
        </p:spPr>
        <p:txBody>
          <a:bodyPr wrap="square" rtlCol="0">
            <a:spAutoFit/>
          </a:bodyPr>
          <a:lstStyle/>
          <a:p>
            <a:r>
              <a:rPr lang="en-US" sz="1200" dirty="0"/>
              <a:t>Art credit: </a:t>
            </a:r>
            <a:r>
              <a:rPr lang="en-US" sz="1200" dirty="0" err="1"/>
              <a:t>Rudwick</a:t>
            </a:r>
            <a:r>
              <a:rPr lang="en-US" sz="1200" dirty="0"/>
              <a:t>, M.J.S., 1970. Living and fossil brachiopods.  London: Hutchinson Univ. </a:t>
            </a:r>
            <a:r>
              <a:rPr lang="en-US" sz="1200" dirty="0" err="1"/>
              <a:t>Libr</a:t>
            </a:r>
            <a:r>
              <a:rPr lang="en-US" sz="1200" dirty="0"/>
              <a:t>.  Fig. 79, p. 133.</a:t>
            </a:r>
          </a:p>
          <a:p>
            <a:endParaRPr lang="en-US" dirty="0"/>
          </a:p>
        </p:txBody>
      </p:sp>
    </p:spTree>
    <p:extLst>
      <p:ext uri="{BB962C8B-B14F-4D97-AF65-F5344CB8AC3E}">
        <p14:creationId xmlns:p14="http://schemas.microsoft.com/office/powerpoint/2010/main" val="2191299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a:t>
            </a:r>
            <a:r>
              <a:rPr lang="en-US" dirty="0" err="1"/>
              <a:t>brachidium</a:t>
            </a:r>
            <a:endParaRPr lang="en-US" dirty="0"/>
          </a:p>
        </p:txBody>
      </p:sp>
      <p:sp>
        <p:nvSpPr>
          <p:cNvPr id="8" name="TextBox 7"/>
          <p:cNvSpPr txBox="1"/>
          <p:nvPr/>
        </p:nvSpPr>
        <p:spPr>
          <a:xfrm>
            <a:off x="5486400" y="1600200"/>
            <a:ext cx="2133600" cy="4431983"/>
          </a:xfrm>
          <a:prstGeom prst="rect">
            <a:avLst/>
          </a:prstGeom>
          <a:noFill/>
        </p:spPr>
        <p:txBody>
          <a:bodyPr wrap="square" rtlCol="0">
            <a:spAutoFit/>
          </a:bodyPr>
          <a:lstStyle/>
          <a:p>
            <a:r>
              <a:rPr lang="en-US" i="1" dirty="0" err="1"/>
              <a:t>Liospiriferina</a:t>
            </a:r>
            <a:r>
              <a:rPr lang="en-US" i="1" dirty="0"/>
              <a:t> </a:t>
            </a:r>
            <a:r>
              <a:rPr lang="en-US" i="1" dirty="0" err="1"/>
              <a:t>rostrata</a:t>
            </a:r>
            <a:r>
              <a:rPr lang="en-US" i="1" dirty="0"/>
              <a:t> </a:t>
            </a:r>
            <a:r>
              <a:rPr lang="en-US" dirty="0"/>
              <a:t>(</a:t>
            </a:r>
            <a:r>
              <a:rPr lang="en-US" dirty="0" err="1"/>
              <a:t>Schlotheim</a:t>
            </a:r>
            <a:r>
              <a:rPr lang="en-US" dirty="0"/>
              <a:t> 1822), </a:t>
            </a:r>
          </a:p>
          <a:p>
            <a:r>
              <a:rPr lang="en-US" dirty="0" err="1"/>
              <a:t>Pliensbachien</a:t>
            </a:r>
            <a:r>
              <a:rPr lang="en-US" dirty="0"/>
              <a:t>, Lower Jurassic, France.</a:t>
            </a:r>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r>
              <a:rPr lang="en-US" sz="1200" dirty="0"/>
              <a:t>Photo Credits: Didier </a:t>
            </a:r>
            <a:r>
              <a:rPr lang="en-US" sz="1200" dirty="0" err="1"/>
              <a:t>Descouens</a:t>
            </a:r>
            <a:r>
              <a:rPr lang="en-US" sz="1200" dirty="0"/>
              <a:t>. http://commons.wikimedia.org/wiki/File:Liospiriferina_rostrata_Noir.jpg. Creative Commons, Share Alike.</a:t>
            </a:r>
          </a:p>
          <a:p>
            <a:endParaRPr lang="en-US" dirty="0"/>
          </a:p>
        </p:txBody>
      </p:sp>
      <p:pic>
        <p:nvPicPr>
          <p:cNvPr id="6" name="Content Placeholder 5" descr="Liospiriferina_rostrata_Noir.jpg"/>
          <p:cNvPicPr>
            <a:picLocks noGrp="1" noChangeAspect="1"/>
          </p:cNvPicPr>
          <p:nvPr>
            <p:ph idx="1"/>
          </p:nvPr>
        </p:nvPicPr>
        <p:blipFill>
          <a:blip r:embed="rId3" cstate="print"/>
          <a:stretch>
            <a:fillRect/>
          </a:stretch>
        </p:blipFill>
        <p:spPr>
          <a:xfrm>
            <a:off x="533400" y="1600200"/>
            <a:ext cx="4800600" cy="4125124"/>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Brachiopod reproduction</a:t>
            </a:r>
          </a:p>
        </p:txBody>
      </p:sp>
      <p:pic>
        <p:nvPicPr>
          <p:cNvPr id="5" name="Content Placeholder 4">
            <a:extLst>
              <a:ext uri="{FF2B5EF4-FFF2-40B4-BE49-F238E27FC236}">
                <a16:creationId xmlns:a16="http://schemas.microsoft.com/office/drawing/2014/main" id="{C033C19B-551E-463C-B645-A6DF36D3858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 y="1828800"/>
            <a:ext cx="5372100" cy="4029075"/>
          </a:xfrm>
        </p:spPr>
      </p:pic>
      <p:sp>
        <p:nvSpPr>
          <p:cNvPr id="6" name="TextBox 5">
            <a:extLst>
              <a:ext uri="{FF2B5EF4-FFF2-40B4-BE49-F238E27FC236}">
                <a16:creationId xmlns:a16="http://schemas.microsoft.com/office/drawing/2014/main" id="{800262E0-B9CF-4CE9-8C72-880344BF6931}"/>
              </a:ext>
            </a:extLst>
          </p:cNvPr>
          <p:cNvSpPr txBox="1"/>
          <p:nvPr/>
        </p:nvSpPr>
        <p:spPr>
          <a:xfrm>
            <a:off x="6172200" y="2743200"/>
            <a:ext cx="1828800" cy="3231654"/>
          </a:xfrm>
          <a:prstGeom prst="rect">
            <a:avLst/>
          </a:prstGeom>
          <a:noFill/>
        </p:spPr>
        <p:txBody>
          <a:bodyPr wrap="square" rtlCol="0">
            <a:spAutoFit/>
          </a:bodyPr>
          <a:lstStyle/>
          <a:p>
            <a:endParaRPr lang="en-US" sz="1200" dirty="0"/>
          </a:p>
          <a:p>
            <a:endParaRPr lang="en-US" sz="1200" dirty="0"/>
          </a:p>
          <a:p>
            <a:endParaRPr lang="en-US" sz="1200" dirty="0"/>
          </a:p>
          <a:p>
            <a:endParaRPr lang="en-US" sz="1200" dirty="0"/>
          </a:p>
          <a:p>
            <a:endParaRPr lang="en-US" sz="1200" dirty="0"/>
          </a:p>
          <a:p>
            <a:r>
              <a:rPr lang="en-US" sz="1200" dirty="0"/>
              <a:t>Photo credit: </a:t>
            </a:r>
            <a:r>
              <a:rPr lang="en-US" sz="1200" i="0" dirty="0" err="1">
                <a:solidFill>
                  <a:srgbClr val="212124"/>
                </a:solidFill>
                <a:effectLst/>
                <a:latin typeface="Proxima Nova"/>
              </a:rPr>
              <a:t>Leptaena</a:t>
            </a:r>
            <a:r>
              <a:rPr lang="en-US" sz="1200" i="0" dirty="0">
                <a:solidFill>
                  <a:srgbClr val="212124"/>
                </a:solidFill>
                <a:effectLst/>
                <a:latin typeface="Proxima Nova"/>
              </a:rPr>
              <a:t> fossil brachiopod in fossiliferous limestone (Middle Devonian; gravel bar clast, Olentangy River, Columbus, Ohio, USA) 2, James St. John, </a:t>
            </a:r>
            <a:r>
              <a:rPr lang="en-US" sz="1200" dirty="0"/>
              <a:t>Flickr, cc-by, https://flickr.com/photos/jsjgeology/29557294715/.</a:t>
            </a:r>
          </a:p>
        </p:txBody>
      </p:sp>
      <p:sp>
        <p:nvSpPr>
          <p:cNvPr id="7" name="TextBox 6">
            <a:extLst>
              <a:ext uri="{FF2B5EF4-FFF2-40B4-BE49-F238E27FC236}">
                <a16:creationId xmlns:a16="http://schemas.microsoft.com/office/drawing/2014/main" id="{8FA8BA6B-18E3-4CC1-93B6-23F06A8044C7}"/>
              </a:ext>
            </a:extLst>
          </p:cNvPr>
          <p:cNvSpPr txBox="1"/>
          <p:nvPr/>
        </p:nvSpPr>
        <p:spPr>
          <a:xfrm>
            <a:off x="6172200" y="1828800"/>
            <a:ext cx="2019300" cy="1200329"/>
          </a:xfrm>
          <a:prstGeom prst="rect">
            <a:avLst/>
          </a:prstGeom>
          <a:noFill/>
        </p:spPr>
        <p:txBody>
          <a:bodyPr wrap="square" rtlCol="0">
            <a:spAutoFit/>
          </a:bodyPr>
          <a:lstStyle/>
          <a:p>
            <a:r>
              <a:rPr lang="en-US" sz="1800" i="1" dirty="0" err="1">
                <a:solidFill>
                  <a:srgbClr val="212124"/>
                </a:solidFill>
                <a:effectLst/>
                <a:latin typeface="Proxima Nova"/>
              </a:rPr>
              <a:t>Leptaena</a:t>
            </a:r>
            <a:r>
              <a:rPr lang="en-US" sz="1800" i="0" dirty="0">
                <a:solidFill>
                  <a:srgbClr val="212124"/>
                </a:solidFill>
                <a:effectLst/>
                <a:latin typeface="Proxima Nova"/>
              </a:rPr>
              <a:t> sp. Middle Devonian</a:t>
            </a:r>
          </a:p>
          <a:p>
            <a:r>
              <a:rPr lang="en-US" sz="1800" i="0" dirty="0">
                <a:solidFill>
                  <a:srgbClr val="212124"/>
                </a:solidFill>
                <a:effectLst/>
                <a:latin typeface="Proxima Nova"/>
              </a:rPr>
              <a:t>Olentangy River, Ohio</a:t>
            </a:r>
            <a:endParaRPr lang="en-US" dirty="0"/>
          </a:p>
        </p:txBody>
      </p:sp>
    </p:spTree>
    <p:extLst>
      <p:ext uri="{BB962C8B-B14F-4D97-AF65-F5344CB8AC3E}">
        <p14:creationId xmlns:p14="http://schemas.microsoft.com/office/powerpoint/2010/main" val="799956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Comparison of the </a:t>
            </a:r>
            <a:br>
              <a:rPr lang="en-US" dirty="0"/>
            </a:br>
            <a:r>
              <a:rPr lang="en-US" dirty="0"/>
              <a:t>Three main groups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84677863"/>
              </p:ext>
            </p:extLst>
          </p:nvPr>
        </p:nvGraphicFramePr>
        <p:xfrm>
          <a:off x="457200" y="1609725"/>
          <a:ext cx="7239000" cy="4460240"/>
        </p:xfrm>
        <a:graphic>
          <a:graphicData uri="http://schemas.openxmlformats.org/drawingml/2006/table">
            <a:tbl>
              <a:tblPr firstRow="1" bandRow="1">
                <a:tableStyleId>{5C22544A-7EE6-4342-B048-85BDC9FD1C3A}</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70840">
                <a:tc>
                  <a:txBody>
                    <a:bodyPr/>
                    <a:lstStyle/>
                    <a:p>
                      <a:r>
                        <a:rPr lang="en-US" dirty="0" err="1"/>
                        <a:t>Linguliformea</a:t>
                      </a:r>
                      <a:endParaRPr lang="en-US" dirty="0"/>
                    </a:p>
                  </a:txBody>
                  <a:tcPr/>
                </a:tc>
                <a:tc>
                  <a:txBody>
                    <a:bodyPr/>
                    <a:lstStyle/>
                    <a:p>
                      <a:r>
                        <a:rPr lang="en-US" dirty="0" err="1"/>
                        <a:t>Craniiformea</a:t>
                      </a:r>
                      <a:endParaRPr lang="en-US" dirty="0"/>
                    </a:p>
                  </a:txBody>
                  <a:tcPr/>
                </a:tc>
                <a:tc>
                  <a:txBody>
                    <a:bodyPr/>
                    <a:lstStyle/>
                    <a:p>
                      <a:r>
                        <a:rPr lang="en-US" dirty="0" err="1"/>
                        <a:t>Rhynchonelliformea</a:t>
                      </a:r>
                      <a:endParaRPr lang="en-US" dirty="0"/>
                    </a:p>
                  </a:txBody>
                  <a:tcPr/>
                </a:tc>
                <a:extLst>
                  <a:ext uri="{0D108BD9-81ED-4DB2-BD59-A6C34878D82A}">
                    <a16:rowId xmlns:a16="http://schemas.microsoft.com/office/drawing/2014/main" val="10000"/>
                  </a:ext>
                </a:extLst>
              </a:tr>
              <a:tr h="370840">
                <a:tc>
                  <a:txBody>
                    <a:bodyPr/>
                    <a:lstStyle/>
                    <a:p>
                      <a:r>
                        <a:rPr lang="en-US" sz="1600" dirty="0"/>
                        <a:t>Valves not articulated</a:t>
                      </a:r>
                    </a:p>
                  </a:txBody>
                  <a:tcPr/>
                </a:tc>
                <a:tc>
                  <a:txBody>
                    <a:bodyPr/>
                    <a:lstStyle/>
                    <a:p>
                      <a:r>
                        <a:rPr lang="en-US" sz="1600" dirty="0"/>
                        <a:t>Valves not articulated</a:t>
                      </a:r>
                    </a:p>
                  </a:txBody>
                  <a:tcPr/>
                </a:tc>
                <a:tc>
                  <a:txBody>
                    <a:bodyPr/>
                    <a:lstStyle/>
                    <a:p>
                      <a:r>
                        <a:rPr lang="en-US" sz="1600" dirty="0"/>
                        <a:t>Valves articulated with teeth &amp; sockets</a:t>
                      </a:r>
                    </a:p>
                  </a:txBody>
                  <a:tcPr/>
                </a:tc>
                <a:extLst>
                  <a:ext uri="{0D108BD9-81ED-4DB2-BD59-A6C34878D82A}">
                    <a16:rowId xmlns:a16="http://schemas.microsoft.com/office/drawing/2014/main" val="10001"/>
                  </a:ext>
                </a:extLst>
              </a:tr>
              <a:tr h="370840">
                <a:tc>
                  <a:txBody>
                    <a:bodyPr/>
                    <a:lstStyle/>
                    <a:p>
                      <a:r>
                        <a:rPr lang="en-US" sz="1600" dirty="0"/>
                        <a:t>Bury in sand or attach with muscular pedicle</a:t>
                      </a:r>
                    </a:p>
                  </a:txBody>
                  <a:tcPr/>
                </a:tc>
                <a:tc>
                  <a:txBody>
                    <a:bodyPr/>
                    <a:lstStyle/>
                    <a:p>
                      <a:r>
                        <a:rPr lang="en-US" sz="1600" dirty="0"/>
                        <a:t>Cement by brachial valve</a:t>
                      </a:r>
                      <a:r>
                        <a:rPr lang="en-US" sz="1600" baseline="0" dirty="0"/>
                        <a:t> to solid objects</a:t>
                      </a:r>
                      <a:endParaRPr lang="en-US" sz="1600" dirty="0"/>
                    </a:p>
                  </a:txBody>
                  <a:tcPr/>
                </a:tc>
                <a:tc>
                  <a:txBody>
                    <a:bodyPr/>
                    <a:lstStyle/>
                    <a:p>
                      <a:r>
                        <a:rPr lang="en-US" sz="1600" dirty="0"/>
                        <a:t>Attach by fibrous </a:t>
                      </a:r>
                      <a:r>
                        <a:rPr lang="en-US" sz="1600" baseline="0" dirty="0"/>
                        <a:t>pedicle to substrate</a:t>
                      </a:r>
                      <a:endParaRPr lang="en-US" sz="1600" dirty="0"/>
                    </a:p>
                  </a:txBody>
                  <a:tcPr/>
                </a:tc>
                <a:extLst>
                  <a:ext uri="{0D108BD9-81ED-4DB2-BD59-A6C34878D82A}">
                    <a16:rowId xmlns:a16="http://schemas.microsoft.com/office/drawing/2014/main" val="10002"/>
                  </a:ext>
                </a:extLst>
              </a:tr>
              <a:tr h="370840">
                <a:tc>
                  <a:txBody>
                    <a:bodyPr/>
                    <a:lstStyle/>
                    <a:p>
                      <a:r>
                        <a:rPr lang="en-US" sz="1600" dirty="0"/>
                        <a:t>Shell is calcium phosphate with organic matrix</a:t>
                      </a:r>
                    </a:p>
                  </a:txBody>
                  <a:tcPr/>
                </a:tc>
                <a:tc>
                  <a:txBody>
                    <a:bodyPr/>
                    <a:lstStyle/>
                    <a:p>
                      <a:r>
                        <a:rPr lang="en-US" sz="1600" dirty="0"/>
                        <a:t>Shell is organophosphate or calcite</a:t>
                      </a:r>
                    </a:p>
                  </a:txBody>
                  <a:tcPr/>
                </a:tc>
                <a:tc>
                  <a:txBody>
                    <a:bodyPr/>
                    <a:lstStyle/>
                    <a:p>
                      <a:r>
                        <a:rPr lang="en-US" sz="1600" dirty="0"/>
                        <a:t>Shell is calcium</a:t>
                      </a:r>
                      <a:r>
                        <a:rPr lang="en-US" sz="1600" baseline="0" dirty="0"/>
                        <a:t> carbonate (as calcite)</a:t>
                      </a:r>
                      <a:endParaRPr lang="en-US" sz="1600" dirty="0"/>
                    </a:p>
                  </a:txBody>
                  <a:tcPr/>
                </a:tc>
                <a:extLst>
                  <a:ext uri="{0D108BD9-81ED-4DB2-BD59-A6C34878D82A}">
                    <a16:rowId xmlns:a16="http://schemas.microsoft.com/office/drawing/2014/main" val="10003"/>
                  </a:ext>
                </a:extLst>
              </a:tr>
              <a:tr h="370840">
                <a:tc>
                  <a:txBody>
                    <a:bodyPr/>
                    <a:lstStyle/>
                    <a:p>
                      <a:r>
                        <a:rPr lang="en-US" sz="1600" dirty="0"/>
                        <a:t>Larvae with two segments</a:t>
                      </a:r>
                    </a:p>
                  </a:txBody>
                  <a:tcPr/>
                </a:tc>
                <a:tc>
                  <a:txBody>
                    <a:bodyPr/>
                    <a:lstStyle/>
                    <a:p>
                      <a:r>
                        <a:rPr lang="en-US" sz="1600" dirty="0"/>
                        <a:t>Larvae with two segments</a:t>
                      </a:r>
                    </a:p>
                  </a:txBody>
                  <a:tcPr/>
                </a:tc>
                <a:tc>
                  <a:txBody>
                    <a:bodyPr/>
                    <a:lstStyle/>
                    <a:p>
                      <a:r>
                        <a:rPr lang="en-US" sz="1600" dirty="0"/>
                        <a:t>Larvae with three segments</a:t>
                      </a:r>
                    </a:p>
                  </a:txBody>
                  <a:tcPr/>
                </a:tc>
                <a:extLst>
                  <a:ext uri="{0D108BD9-81ED-4DB2-BD59-A6C34878D82A}">
                    <a16:rowId xmlns:a16="http://schemas.microsoft.com/office/drawing/2014/main" val="10004"/>
                  </a:ext>
                </a:extLst>
              </a:tr>
              <a:tr h="370840">
                <a:tc>
                  <a:txBody>
                    <a:bodyPr/>
                    <a:lstStyle/>
                    <a:p>
                      <a:r>
                        <a:rPr lang="en-US" sz="1600" dirty="0"/>
                        <a:t>Larval shell present</a:t>
                      </a:r>
                    </a:p>
                  </a:txBody>
                  <a:tcPr/>
                </a:tc>
                <a:tc>
                  <a:txBody>
                    <a:bodyPr/>
                    <a:lstStyle/>
                    <a:p>
                      <a:r>
                        <a:rPr lang="en-US" sz="1600" dirty="0"/>
                        <a:t>Larval shell present</a:t>
                      </a:r>
                    </a:p>
                  </a:txBody>
                  <a:tcPr/>
                </a:tc>
                <a:tc>
                  <a:txBody>
                    <a:bodyPr/>
                    <a:lstStyle/>
                    <a:p>
                      <a:r>
                        <a:rPr lang="en-US" sz="1600" dirty="0"/>
                        <a:t>Larval shell absent</a:t>
                      </a:r>
                    </a:p>
                  </a:txBody>
                  <a:tcPr/>
                </a:tc>
                <a:extLst>
                  <a:ext uri="{0D108BD9-81ED-4DB2-BD59-A6C34878D82A}">
                    <a16:rowId xmlns:a16="http://schemas.microsoft.com/office/drawing/2014/main" val="10005"/>
                  </a:ext>
                </a:extLst>
              </a:tr>
              <a:tr h="370840">
                <a:tc>
                  <a:txBody>
                    <a:bodyPr/>
                    <a:lstStyle/>
                    <a:p>
                      <a:r>
                        <a:rPr lang="en-US" sz="1600" dirty="0"/>
                        <a:t>Pedicle develops from posterior of mantle</a:t>
                      </a:r>
                    </a:p>
                  </a:txBody>
                  <a:tcPr/>
                </a:tc>
                <a:tc>
                  <a:txBody>
                    <a:bodyPr/>
                    <a:lstStyle/>
                    <a:p>
                      <a:r>
                        <a:rPr lang="en-US" sz="1600" dirty="0"/>
                        <a:t>Pedicle develops from posterior</a:t>
                      </a:r>
                      <a:r>
                        <a:rPr lang="en-US" sz="1600" baseline="0" dirty="0"/>
                        <a:t> mantle</a:t>
                      </a:r>
                      <a:endParaRPr lang="en-US" sz="1600" dirty="0"/>
                    </a:p>
                  </a:txBody>
                  <a:tcPr/>
                </a:tc>
                <a:tc>
                  <a:txBody>
                    <a:bodyPr/>
                    <a:lstStyle/>
                    <a:p>
                      <a:r>
                        <a:rPr lang="en-US" sz="1600" dirty="0"/>
                        <a:t>Pedicle</a:t>
                      </a:r>
                      <a:r>
                        <a:rPr lang="en-US" sz="1600" baseline="0" dirty="0"/>
                        <a:t> develops from third larval “segment”</a:t>
                      </a:r>
                      <a:endParaRPr lang="en-US" sz="1600" dirty="0"/>
                    </a:p>
                  </a:txBody>
                  <a:tcPr/>
                </a:tc>
                <a:extLst>
                  <a:ext uri="{0D108BD9-81ED-4DB2-BD59-A6C34878D82A}">
                    <a16:rowId xmlns:a16="http://schemas.microsoft.com/office/drawing/2014/main" val="10006"/>
                  </a:ext>
                </a:extLst>
              </a:tr>
              <a:tr h="370840">
                <a:tc>
                  <a:txBody>
                    <a:bodyPr/>
                    <a:lstStyle/>
                    <a:p>
                      <a:r>
                        <a:rPr lang="en-US" sz="1600" dirty="0"/>
                        <a:t>Long intestine</a:t>
                      </a:r>
                      <a:r>
                        <a:rPr lang="en-US" sz="1600" baseline="0" dirty="0"/>
                        <a:t> with an anus</a:t>
                      </a:r>
                      <a:endParaRPr lang="en-US" sz="1600" dirty="0"/>
                    </a:p>
                  </a:txBody>
                  <a:tcPr/>
                </a:tc>
                <a:tc>
                  <a:txBody>
                    <a:bodyPr/>
                    <a:lstStyle/>
                    <a:p>
                      <a:r>
                        <a:rPr lang="en-US" sz="1600" dirty="0"/>
                        <a:t>Short, pouch-like</a:t>
                      </a:r>
                      <a:r>
                        <a:rPr lang="en-US" sz="1600" baseline="0" dirty="0"/>
                        <a:t> intestine with an anus</a:t>
                      </a:r>
                      <a:endParaRPr lang="en-US" sz="1600" dirty="0"/>
                    </a:p>
                  </a:txBody>
                  <a:tcPr/>
                </a:tc>
                <a:tc>
                  <a:txBody>
                    <a:bodyPr/>
                    <a:lstStyle/>
                    <a:p>
                      <a:r>
                        <a:rPr lang="en-US" sz="1600" dirty="0"/>
                        <a:t>Short intestine,</a:t>
                      </a:r>
                      <a:r>
                        <a:rPr lang="en-US" sz="1600" baseline="0" dirty="0"/>
                        <a:t> without an anus</a:t>
                      </a:r>
                      <a:endParaRPr lang="en-US" sz="160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685220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classification of living brachiopods: </a:t>
            </a:r>
            <a:r>
              <a:rPr lang="en-US" dirty="0" err="1"/>
              <a:t>Inarticulates</a:t>
            </a:r>
            <a:endParaRPr lang="en-US" dirty="0"/>
          </a:p>
        </p:txBody>
      </p:sp>
      <p:sp>
        <p:nvSpPr>
          <p:cNvPr id="3" name="Content Placeholder 2"/>
          <p:cNvSpPr>
            <a:spLocks noGrp="1"/>
          </p:cNvSpPr>
          <p:nvPr>
            <p:ph idx="1"/>
          </p:nvPr>
        </p:nvSpPr>
        <p:spPr/>
        <p:txBody>
          <a:bodyPr>
            <a:normAutofit lnSpcReduction="10000"/>
          </a:bodyPr>
          <a:lstStyle/>
          <a:p>
            <a:r>
              <a:rPr lang="en-US" sz="2400" dirty="0"/>
              <a:t>Class </a:t>
            </a:r>
            <a:r>
              <a:rPr lang="en-US" sz="2400" dirty="0" err="1"/>
              <a:t>Linguliformea</a:t>
            </a:r>
            <a:endParaRPr lang="en-US" sz="2400" dirty="0"/>
          </a:p>
          <a:p>
            <a:pPr lvl="1"/>
            <a:r>
              <a:rPr lang="en-US" sz="2400" dirty="0">
                <a:solidFill>
                  <a:schemeClr val="tx1"/>
                </a:solidFill>
              </a:rPr>
              <a:t>Order </a:t>
            </a:r>
            <a:r>
              <a:rPr lang="en-US" sz="2400" dirty="0" err="1">
                <a:solidFill>
                  <a:schemeClr val="tx1"/>
                </a:solidFill>
              </a:rPr>
              <a:t>Lingulida</a:t>
            </a:r>
            <a:endParaRPr lang="en-US" sz="2400" dirty="0">
              <a:solidFill>
                <a:schemeClr val="tx1"/>
              </a:solidFill>
            </a:endParaRPr>
          </a:p>
          <a:p>
            <a:pPr lvl="2"/>
            <a:r>
              <a:rPr lang="en-US" sz="2400" dirty="0">
                <a:solidFill>
                  <a:schemeClr val="accent6"/>
                </a:solidFill>
              </a:rPr>
              <a:t>Family </a:t>
            </a:r>
            <a:r>
              <a:rPr lang="en-US" sz="2400" dirty="0" err="1">
                <a:solidFill>
                  <a:schemeClr val="accent6"/>
                </a:solidFill>
              </a:rPr>
              <a:t>Lingulidae</a:t>
            </a:r>
            <a:endParaRPr lang="en-US" sz="2400" dirty="0">
              <a:solidFill>
                <a:schemeClr val="accent6"/>
              </a:solidFill>
            </a:endParaRPr>
          </a:p>
          <a:p>
            <a:pPr lvl="3"/>
            <a:r>
              <a:rPr lang="en-US" sz="2400" dirty="0">
                <a:solidFill>
                  <a:schemeClr val="accent5"/>
                </a:solidFill>
              </a:rPr>
              <a:t>Genera: </a:t>
            </a:r>
            <a:r>
              <a:rPr lang="en-US" sz="2400" i="1" dirty="0" err="1">
                <a:solidFill>
                  <a:schemeClr val="accent5"/>
                </a:solidFill>
              </a:rPr>
              <a:t>Glottidia</a:t>
            </a:r>
            <a:r>
              <a:rPr lang="en-US" sz="2400" dirty="0">
                <a:solidFill>
                  <a:schemeClr val="accent5"/>
                </a:solidFill>
              </a:rPr>
              <a:t>, </a:t>
            </a:r>
            <a:r>
              <a:rPr lang="en-US" sz="2400" i="1" dirty="0" err="1">
                <a:solidFill>
                  <a:schemeClr val="accent5"/>
                </a:solidFill>
              </a:rPr>
              <a:t>Lingula</a:t>
            </a:r>
            <a:endParaRPr lang="en-US" sz="2400" i="1" dirty="0">
              <a:solidFill>
                <a:schemeClr val="accent5"/>
              </a:solidFill>
            </a:endParaRPr>
          </a:p>
          <a:p>
            <a:pPr lvl="2"/>
            <a:r>
              <a:rPr lang="en-US" sz="2400" dirty="0">
                <a:solidFill>
                  <a:schemeClr val="accent6"/>
                </a:solidFill>
              </a:rPr>
              <a:t>Family </a:t>
            </a:r>
            <a:r>
              <a:rPr lang="en-US" sz="2400" dirty="0" err="1">
                <a:solidFill>
                  <a:schemeClr val="accent6"/>
                </a:solidFill>
              </a:rPr>
              <a:t>Disciniscidae</a:t>
            </a:r>
            <a:endParaRPr lang="en-US" sz="2400" dirty="0">
              <a:solidFill>
                <a:schemeClr val="accent6"/>
              </a:solidFill>
            </a:endParaRPr>
          </a:p>
          <a:p>
            <a:pPr lvl="3"/>
            <a:r>
              <a:rPr lang="en-US" sz="2400" dirty="0">
                <a:solidFill>
                  <a:schemeClr val="accent5"/>
                </a:solidFill>
              </a:rPr>
              <a:t>Genera: </a:t>
            </a:r>
            <a:r>
              <a:rPr lang="en-US" sz="2400" i="1" dirty="0" err="1">
                <a:solidFill>
                  <a:schemeClr val="accent5"/>
                </a:solidFill>
              </a:rPr>
              <a:t>Discina</a:t>
            </a:r>
            <a:r>
              <a:rPr lang="en-US" sz="2400" dirty="0">
                <a:solidFill>
                  <a:schemeClr val="accent5"/>
                </a:solidFill>
              </a:rPr>
              <a:t>, </a:t>
            </a:r>
            <a:r>
              <a:rPr lang="en-US" sz="2400" i="1" dirty="0" err="1">
                <a:solidFill>
                  <a:schemeClr val="accent5"/>
                </a:solidFill>
              </a:rPr>
              <a:t>Discinisca</a:t>
            </a:r>
            <a:r>
              <a:rPr lang="en-US" sz="2400" dirty="0">
                <a:solidFill>
                  <a:schemeClr val="accent5"/>
                </a:solidFill>
              </a:rPr>
              <a:t>, </a:t>
            </a:r>
            <a:r>
              <a:rPr lang="en-US" sz="2400" i="1" dirty="0" err="1">
                <a:solidFill>
                  <a:schemeClr val="accent5"/>
                </a:solidFill>
              </a:rPr>
              <a:t>Discradisca</a:t>
            </a:r>
            <a:r>
              <a:rPr lang="en-US" sz="2400" dirty="0">
                <a:solidFill>
                  <a:schemeClr val="accent5"/>
                </a:solidFill>
              </a:rPr>
              <a:t>, </a:t>
            </a:r>
            <a:r>
              <a:rPr lang="en-US" sz="2400" i="1" dirty="0" err="1">
                <a:solidFill>
                  <a:schemeClr val="accent5"/>
                </a:solidFill>
              </a:rPr>
              <a:t>Pelagodiscus</a:t>
            </a:r>
            <a:endParaRPr lang="en-US" sz="2400" i="1" dirty="0">
              <a:solidFill>
                <a:schemeClr val="accent5"/>
              </a:solidFill>
            </a:endParaRPr>
          </a:p>
          <a:p>
            <a:r>
              <a:rPr lang="en-US" sz="2400" dirty="0"/>
              <a:t>Class </a:t>
            </a:r>
            <a:r>
              <a:rPr lang="en-US" sz="2400" dirty="0" err="1">
                <a:solidFill>
                  <a:schemeClr val="tx1"/>
                </a:solidFill>
              </a:rPr>
              <a:t>Craniiformea</a:t>
            </a:r>
            <a:endParaRPr lang="en-US" sz="2400" dirty="0">
              <a:solidFill>
                <a:schemeClr val="tx1"/>
              </a:solidFill>
            </a:endParaRPr>
          </a:p>
          <a:p>
            <a:pPr lvl="1"/>
            <a:r>
              <a:rPr lang="en-US" sz="2100" dirty="0">
                <a:solidFill>
                  <a:schemeClr val="tx1"/>
                </a:solidFill>
              </a:rPr>
              <a:t>Order </a:t>
            </a:r>
            <a:r>
              <a:rPr lang="en-US" sz="2100" dirty="0" err="1">
                <a:solidFill>
                  <a:schemeClr val="tx1"/>
                </a:solidFill>
              </a:rPr>
              <a:t>Craniida</a:t>
            </a:r>
            <a:endParaRPr lang="en-US" sz="2100" dirty="0">
              <a:solidFill>
                <a:schemeClr val="tx1"/>
              </a:solidFill>
            </a:endParaRPr>
          </a:p>
          <a:p>
            <a:pPr lvl="2"/>
            <a:r>
              <a:rPr lang="en-US" sz="2400" dirty="0">
                <a:solidFill>
                  <a:schemeClr val="accent6"/>
                </a:solidFill>
              </a:rPr>
              <a:t>Family </a:t>
            </a:r>
            <a:r>
              <a:rPr lang="en-US" sz="2400" dirty="0" err="1">
                <a:solidFill>
                  <a:schemeClr val="accent6"/>
                </a:solidFill>
              </a:rPr>
              <a:t>Craniidae</a:t>
            </a:r>
            <a:endParaRPr lang="en-US" sz="2400" dirty="0">
              <a:solidFill>
                <a:schemeClr val="accent6"/>
              </a:solidFill>
            </a:endParaRPr>
          </a:p>
          <a:p>
            <a:pPr lvl="3"/>
            <a:r>
              <a:rPr lang="en-US" sz="2400" dirty="0">
                <a:solidFill>
                  <a:schemeClr val="accent5"/>
                </a:solidFill>
              </a:rPr>
              <a:t>Genera: </a:t>
            </a:r>
            <a:r>
              <a:rPr lang="en-US" sz="2400" i="1" dirty="0" err="1">
                <a:solidFill>
                  <a:schemeClr val="accent5"/>
                </a:solidFill>
              </a:rPr>
              <a:t>Neoancistrocrania</a:t>
            </a:r>
            <a:r>
              <a:rPr lang="en-US" sz="2400" dirty="0">
                <a:solidFill>
                  <a:schemeClr val="accent5"/>
                </a:solidFill>
              </a:rPr>
              <a:t>, </a:t>
            </a:r>
            <a:r>
              <a:rPr lang="en-US" sz="2400" i="1" dirty="0" err="1">
                <a:solidFill>
                  <a:schemeClr val="accent5"/>
                </a:solidFill>
              </a:rPr>
              <a:t>Novocrania</a:t>
            </a:r>
            <a:r>
              <a:rPr lang="en-US" sz="2400" dirty="0">
                <a:solidFill>
                  <a:schemeClr val="accent5"/>
                </a:solidFill>
              </a:rPr>
              <a:t>, </a:t>
            </a:r>
            <a:r>
              <a:rPr lang="en-US" sz="2400" i="1" dirty="0" err="1">
                <a:solidFill>
                  <a:schemeClr val="accent5"/>
                </a:solidFill>
              </a:rPr>
              <a:t>Valdiviathyris</a:t>
            </a:r>
            <a:endParaRPr lang="en-US" sz="2400" i="1" dirty="0">
              <a:solidFill>
                <a:schemeClr val="accent5"/>
              </a:solidFill>
            </a:endParaRPr>
          </a:p>
        </p:txBody>
      </p:sp>
      <p:sp>
        <p:nvSpPr>
          <p:cNvPr id="4" name="TextBox 3"/>
          <p:cNvSpPr txBox="1"/>
          <p:nvPr/>
        </p:nvSpPr>
        <p:spPr>
          <a:xfrm>
            <a:off x="304800" y="6248400"/>
            <a:ext cx="7620000" cy="738664"/>
          </a:xfrm>
          <a:prstGeom prst="rect">
            <a:avLst/>
          </a:prstGeom>
          <a:noFill/>
        </p:spPr>
        <p:txBody>
          <a:bodyPr wrap="square" rtlCol="0">
            <a:spAutoFit/>
          </a:bodyPr>
          <a:lstStyle/>
          <a:p>
            <a:r>
              <a:rPr lang="en-US" sz="1200" dirty="0"/>
              <a:t>Source: </a:t>
            </a:r>
            <a:r>
              <a:rPr lang="en-US" sz="1200" dirty="0" err="1"/>
              <a:t>Brachiopoda</a:t>
            </a:r>
            <a:r>
              <a:rPr lang="en-US" sz="1200" dirty="0"/>
              <a:t> World Database, http://www.marinespecies.org/brachiopoda/index.php.  Accessed 02 May 2012.</a:t>
            </a:r>
          </a:p>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classification of living brachiopods: ARTICULATES</a:t>
            </a:r>
          </a:p>
        </p:txBody>
      </p:sp>
      <p:sp>
        <p:nvSpPr>
          <p:cNvPr id="3" name="Content Placeholder 2"/>
          <p:cNvSpPr>
            <a:spLocks noGrp="1"/>
          </p:cNvSpPr>
          <p:nvPr>
            <p:ph idx="1"/>
          </p:nvPr>
        </p:nvSpPr>
        <p:spPr/>
        <p:txBody>
          <a:bodyPr>
            <a:normAutofit fontScale="92500" lnSpcReduction="10000"/>
          </a:bodyPr>
          <a:lstStyle/>
          <a:p>
            <a:r>
              <a:rPr lang="en-US" sz="2400" dirty="0"/>
              <a:t>Class </a:t>
            </a:r>
            <a:r>
              <a:rPr lang="en-US" sz="2400" dirty="0" err="1">
                <a:solidFill>
                  <a:schemeClr val="tx1"/>
                </a:solidFill>
              </a:rPr>
              <a:t>Rhynchonelliformea</a:t>
            </a:r>
            <a:endParaRPr lang="en-US" sz="2400" dirty="0">
              <a:solidFill>
                <a:schemeClr val="tx1"/>
              </a:solidFill>
            </a:endParaRPr>
          </a:p>
          <a:p>
            <a:pPr lvl="1"/>
            <a:r>
              <a:rPr lang="en-US" sz="2400" dirty="0">
                <a:solidFill>
                  <a:schemeClr val="tx1"/>
                </a:solidFill>
              </a:rPr>
              <a:t>Order </a:t>
            </a:r>
            <a:r>
              <a:rPr lang="en-US" sz="2400" dirty="0" err="1">
                <a:solidFill>
                  <a:schemeClr val="tx1"/>
                </a:solidFill>
              </a:rPr>
              <a:t>Rhynchonellida</a:t>
            </a:r>
            <a:endParaRPr lang="en-US" sz="2400" dirty="0">
              <a:solidFill>
                <a:schemeClr val="tx1"/>
              </a:solidFill>
            </a:endParaRPr>
          </a:p>
          <a:p>
            <a:pPr lvl="2"/>
            <a:r>
              <a:rPr lang="en-US" sz="2400" dirty="0">
                <a:solidFill>
                  <a:schemeClr val="accent6"/>
                </a:solidFill>
              </a:rPr>
              <a:t>Families: </a:t>
            </a:r>
            <a:r>
              <a:rPr lang="en-US" sz="2400" dirty="0" err="1">
                <a:solidFill>
                  <a:schemeClr val="accent6"/>
                </a:solidFill>
              </a:rPr>
              <a:t>Basiliolidae</a:t>
            </a:r>
            <a:r>
              <a:rPr lang="en-US" sz="2400" dirty="0">
                <a:solidFill>
                  <a:schemeClr val="accent6"/>
                </a:solidFill>
              </a:rPr>
              <a:t>, </a:t>
            </a:r>
            <a:r>
              <a:rPr lang="en-US" sz="2400" dirty="0" err="1">
                <a:solidFill>
                  <a:schemeClr val="accent6"/>
                </a:solidFill>
              </a:rPr>
              <a:t>Cryptoporidae</a:t>
            </a:r>
            <a:r>
              <a:rPr lang="en-US" sz="2400" dirty="0">
                <a:solidFill>
                  <a:schemeClr val="accent6"/>
                </a:solidFill>
              </a:rPr>
              <a:t>, </a:t>
            </a:r>
            <a:r>
              <a:rPr lang="en-US" sz="2400" dirty="0" err="1">
                <a:solidFill>
                  <a:schemeClr val="accent6"/>
                </a:solidFill>
              </a:rPr>
              <a:t>Frieleiidae</a:t>
            </a:r>
            <a:r>
              <a:rPr lang="en-US" sz="2400" dirty="0">
                <a:solidFill>
                  <a:schemeClr val="accent6"/>
                </a:solidFill>
              </a:rPr>
              <a:t>, </a:t>
            </a:r>
            <a:r>
              <a:rPr lang="en-US" sz="2400" dirty="0" err="1">
                <a:solidFill>
                  <a:schemeClr val="accent6"/>
                </a:solidFill>
              </a:rPr>
              <a:t>Hemithirididae</a:t>
            </a:r>
            <a:r>
              <a:rPr lang="en-US" sz="2400" dirty="0">
                <a:solidFill>
                  <a:schemeClr val="accent6"/>
                </a:solidFill>
              </a:rPr>
              <a:t>, </a:t>
            </a:r>
            <a:r>
              <a:rPr lang="en-US" sz="2400" dirty="0" err="1">
                <a:solidFill>
                  <a:schemeClr val="accent6"/>
                </a:solidFill>
              </a:rPr>
              <a:t>Notosariidae</a:t>
            </a:r>
            <a:r>
              <a:rPr lang="en-US" sz="2400" dirty="0">
                <a:solidFill>
                  <a:schemeClr val="accent6"/>
                </a:solidFill>
              </a:rPr>
              <a:t>, </a:t>
            </a:r>
            <a:r>
              <a:rPr lang="en-US" sz="2400" dirty="0" err="1">
                <a:solidFill>
                  <a:schemeClr val="accent6"/>
                </a:solidFill>
              </a:rPr>
              <a:t>Tethyrhynchiidae</a:t>
            </a:r>
            <a:endParaRPr lang="en-US" sz="2400" dirty="0">
              <a:solidFill>
                <a:schemeClr val="accent6"/>
              </a:solidFill>
            </a:endParaRPr>
          </a:p>
          <a:p>
            <a:pPr lvl="1"/>
            <a:r>
              <a:rPr lang="en-US" sz="2400" dirty="0">
                <a:solidFill>
                  <a:schemeClr val="tx1"/>
                </a:solidFill>
              </a:rPr>
              <a:t>Order </a:t>
            </a:r>
            <a:r>
              <a:rPr lang="en-US" sz="2400" dirty="0" err="1">
                <a:solidFill>
                  <a:schemeClr val="tx1"/>
                </a:solidFill>
              </a:rPr>
              <a:t>Terebratulida</a:t>
            </a:r>
            <a:endParaRPr lang="en-US" sz="2400" dirty="0">
              <a:solidFill>
                <a:schemeClr val="tx1"/>
              </a:solidFill>
            </a:endParaRPr>
          </a:p>
          <a:p>
            <a:pPr lvl="2"/>
            <a:r>
              <a:rPr lang="en-US" sz="2400" dirty="0">
                <a:solidFill>
                  <a:schemeClr val="accent6"/>
                </a:solidFill>
              </a:rPr>
              <a:t>Families: </a:t>
            </a:r>
            <a:r>
              <a:rPr lang="en-US" sz="2400" dirty="0" err="1">
                <a:solidFill>
                  <a:schemeClr val="accent6"/>
                </a:solidFill>
              </a:rPr>
              <a:t>Aulacothyropsidae</a:t>
            </a:r>
            <a:r>
              <a:rPr lang="en-US" sz="2400" dirty="0">
                <a:solidFill>
                  <a:schemeClr val="accent6"/>
                </a:solidFill>
              </a:rPr>
              <a:t>, </a:t>
            </a:r>
            <a:r>
              <a:rPr lang="en-US" sz="2400" dirty="0" err="1">
                <a:solidFill>
                  <a:schemeClr val="accent6"/>
                </a:solidFill>
              </a:rPr>
              <a:t>Bouchardiidae</a:t>
            </a:r>
            <a:r>
              <a:rPr lang="en-US" sz="2400" dirty="0">
                <a:solidFill>
                  <a:schemeClr val="accent6"/>
                </a:solidFill>
              </a:rPr>
              <a:t>, </a:t>
            </a:r>
            <a:r>
              <a:rPr lang="en-US" sz="2400" dirty="0" err="1">
                <a:solidFill>
                  <a:schemeClr val="accent6"/>
                </a:solidFill>
              </a:rPr>
              <a:t>Cancellothyrididae</a:t>
            </a:r>
            <a:r>
              <a:rPr lang="en-US" sz="2400" dirty="0">
                <a:solidFill>
                  <a:schemeClr val="accent6"/>
                </a:solidFill>
              </a:rPr>
              <a:t>, </a:t>
            </a:r>
            <a:r>
              <a:rPr lang="en-US" sz="2400" dirty="0" err="1">
                <a:solidFill>
                  <a:schemeClr val="accent6"/>
                </a:solidFill>
              </a:rPr>
              <a:t>Chlidonophoridae</a:t>
            </a:r>
            <a:r>
              <a:rPr lang="en-US" sz="2400" dirty="0">
                <a:solidFill>
                  <a:schemeClr val="accent6"/>
                </a:solidFill>
              </a:rPr>
              <a:t>, </a:t>
            </a:r>
            <a:r>
              <a:rPr lang="en-US" sz="2400" dirty="0" err="1">
                <a:solidFill>
                  <a:schemeClr val="accent6"/>
                </a:solidFill>
              </a:rPr>
              <a:t>Cnismatocentridae</a:t>
            </a:r>
            <a:r>
              <a:rPr lang="en-US" sz="2400" dirty="0">
                <a:solidFill>
                  <a:schemeClr val="accent6"/>
                </a:solidFill>
              </a:rPr>
              <a:t>, </a:t>
            </a:r>
            <a:r>
              <a:rPr lang="en-US" sz="2400" dirty="0" err="1">
                <a:solidFill>
                  <a:schemeClr val="accent6"/>
                </a:solidFill>
              </a:rPr>
              <a:t>Dallinidae</a:t>
            </a:r>
            <a:r>
              <a:rPr lang="en-US" sz="2400" dirty="0">
                <a:solidFill>
                  <a:schemeClr val="accent6"/>
                </a:solidFill>
              </a:rPr>
              <a:t>, </a:t>
            </a:r>
            <a:r>
              <a:rPr lang="en-US" sz="2400" dirty="0" err="1">
                <a:solidFill>
                  <a:schemeClr val="accent6"/>
                </a:solidFill>
              </a:rPr>
              <a:t>Dyscoliidae</a:t>
            </a:r>
            <a:r>
              <a:rPr lang="en-US" sz="2400" dirty="0">
                <a:solidFill>
                  <a:schemeClr val="accent6"/>
                </a:solidFill>
              </a:rPr>
              <a:t>, </a:t>
            </a:r>
            <a:r>
              <a:rPr lang="en-US" sz="2400" dirty="0" err="1">
                <a:solidFill>
                  <a:schemeClr val="accent6"/>
                </a:solidFill>
              </a:rPr>
              <a:t>Frenulinidae</a:t>
            </a:r>
            <a:r>
              <a:rPr lang="en-US" sz="2400" dirty="0">
                <a:solidFill>
                  <a:schemeClr val="accent6"/>
                </a:solidFill>
              </a:rPr>
              <a:t>, </a:t>
            </a:r>
            <a:r>
              <a:rPr lang="en-US" sz="2400" dirty="0" err="1">
                <a:solidFill>
                  <a:schemeClr val="accent6"/>
                </a:solidFill>
              </a:rPr>
              <a:t>Kingenidae</a:t>
            </a:r>
            <a:r>
              <a:rPr lang="en-US" sz="2400" dirty="0">
                <a:solidFill>
                  <a:schemeClr val="accent6"/>
                </a:solidFill>
              </a:rPr>
              <a:t>, </a:t>
            </a:r>
            <a:r>
              <a:rPr lang="en-US" sz="2400" dirty="0" err="1">
                <a:solidFill>
                  <a:schemeClr val="accent6"/>
                </a:solidFill>
              </a:rPr>
              <a:t>Kraussinidae</a:t>
            </a:r>
            <a:r>
              <a:rPr lang="en-US" sz="2400" dirty="0">
                <a:solidFill>
                  <a:schemeClr val="accent6"/>
                </a:solidFill>
              </a:rPr>
              <a:t>, </a:t>
            </a:r>
            <a:r>
              <a:rPr lang="en-US" sz="2400" dirty="0" err="1">
                <a:solidFill>
                  <a:schemeClr val="accent6"/>
                </a:solidFill>
              </a:rPr>
              <a:t>Laqueidae</a:t>
            </a:r>
            <a:r>
              <a:rPr lang="en-US" sz="2400" dirty="0">
                <a:solidFill>
                  <a:schemeClr val="accent6"/>
                </a:solidFill>
              </a:rPr>
              <a:t>, </a:t>
            </a:r>
            <a:r>
              <a:rPr lang="en-US" sz="2400" dirty="0" err="1">
                <a:solidFill>
                  <a:schemeClr val="accent6"/>
                </a:solidFill>
              </a:rPr>
              <a:t>Megathyrididae</a:t>
            </a:r>
            <a:r>
              <a:rPr lang="en-US" sz="2400" dirty="0">
                <a:solidFill>
                  <a:schemeClr val="accent6"/>
                </a:solidFill>
              </a:rPr>
              <a:t>, </a:t>
            </a:r>
            <a:r>
              <a:rPr lang="en-US" sz="2400" dirty="0" err="1">
                <a:solidFill>
                  <a:schemeClr val="accent6"/>
                </a:solidFill>
              </a:rPr>
              <a:t>Platidiidae</a:t>
            </a:r>
            <a:r>
              <a:rPr lang="en-US" sz="2400" dirty="0">
                <a:solidFill>
                  <a:schemeClr val="accent6"/>
                </a:solidFill>
              </a:rPr>
              <a:t>, </a:t>
            </a:r>
            <a:r>
              <a:rPr lang="en-US" sz="2400" dirty="0" err="1">
                <a:solidFill>
                  <a:schemeClr val="accent6"/>
                </a:solidFill>
              </a:rPr>
              <a:t>Terebrataliidae</a:t>
            </a:r>
            <a:r>
              <a:rPr lang="en-US" sz="2400" dirty="0">
                <a:solidFill>
                  <a:schemeClr val="accent6"/>
                </a:solidFill>
              </a:rPr>
              <a:t>, </a:t>
            </a:r>
            <a:r>
              <a:rPr lang="en-US" sz="2400" dirty="0" err="1">
                <a:solidFill>
                  <a:schemeClr val="accent6"/>
                </a:solidFill>
              </a:rPr>
              <a:t>Terebrateliidae</a:t>
            </a:r>
            <a:r>
              <a:rPr lang="en-US" sz="2400" dirty="0">
                <a:solidFill>
                  <a:schemeClr val="accent6"/>
                </a:solidFill>
              </a:rPr>
              <a:t>, </a:t>
            </a:r>
            <a:r>
              <a:rPr lang="en-US" sz="2400" dirty="0" err="1">
                <a:solidFill>
                  <a:schemeClr val="accent6"/>
                </a:solidFill>
              </a:rPr>
              <a:t>Terebratulidae</a:t>
            </a:r>
            <a:r>
              <a:rPr lang="en-US" sz="2400" dirty="0">
                <a:solidFill>
                  <a:schemeClr val="accent6"/>
                </a:solidFill>
              </a:rPr>
              <a:t>, </a:t>
            </a:r>
            <a:r>
              <a:rPr lang="en-US" sz="2400" dirty="0" err="1">
                <a:solidFill>
                  <a:schemeClr val="accent6"/>
                </a:solidFill>
              </a:rPr>
              <a:t>Thaumatosiidae</a:t>
            </a:r>
            <a:r>
              <a:rPr lang="en-US" sz="2400" dirty="0">
                <a:solidFill>
                  <a:schemeClr val="accent6"/>
                </a:solidFill>
              </a:rPr>
              <a:t>, </a:t>
            </a:r>
            <a:r>
              <a:rPr lang="en-US" sz="2400" dirty="0" err="1">
                <a:solidFill>
                  <a:schemeClr val="accent6"/>
                </a:solidFill>
              </a:rPr>
              <a:t>Zeilleriidae</a:t>
            </a:r>
            <a:endParaRPr lang="en-US" sz="2400" dirty="0">
              <a:solidFill>
                <a:schemeClr val="accent6"/>
              </a:solidFill>
            </a:endParaRPr>
          </a:p>
          <a:p>
            <a:pPr lvl="1"/>
            <a:r>
              <a:rPr lang="en-US" sz="2400" dirty="0">
                <a:solidFill>
                  <a:schemeClr val="tx1"/>
                </a:solidFill>
              </a:rPr>
              <a:t>Order </a:t>
            </a:r>
            <a:r>
              <a:rPr lang="en-US" sz="2400" dirty="0" err="1">
                <a:solidFill>
                  <a:schemeClr val="tx1"/>
                </a:solidFill>
              </a:rPr>
              <a:t>Thecideida</a:t>
            </a:r>
            <a:endParaRPr lang="en-US" sz="2400" dirty="0">
              <a:solidFill>
                <a:schemeClr val="tx1"/>
              </a:solidFill>
            </a:endParaRPr>
          </a:p>
          <a:p>
            <a:pPr lvl="2"/>
            <a:r>
              <a:rPr lang="en-US" sz="2400" dirty="0">
                <a:solidFill>
                  <a:schemeClr val="accent6"/>
                </a:solidFill>
              </a:rPr>
              <a:t>Families: </a:t>
            </a:r>
            <a:r>
              <a:rPr lang="en-US" sz="2400" dirty="0" err="1">
                <a:solidFill>
                  <a:schemeClr val="accent6"/>
                </a:solidFill>
              </a:rPr>
              <a:t>Thecideidae</a:t>
            </a:r>
            <a:r>
              <a:rPr lang="en-US" sz="2400" dirty="0">
                <a:solidFill>
                  <a:schemeClr val="accent6"/>
                </a:solidFill>
              </a:rPr>
              <a:t>, </a:t>
            </a:r>
            <a:r>
              <a:rPr lang="en-US" sz="2400" dirty="0" err="1">
                <a:solidFill>
                  <a:schemeClr val="accent6"/>
                </a:solidFill>
              </a:rPr>
              <a:t>Thecidellinidae</a:t>
            </a:r>
            <a:endParaRPr lang="en-US" sz="2400" dirty="0">
              <a:solidFill>
                <a:schemeClr val="accent6"/>
              </a:solidFill>
            </a:endParaRPr>
          </a:p>
          <a:p>
            <a:pPr lvl="3"/>
            <a:endParaRPr lang="en-US" sz="2400" i="1" dirty="0">
              <a:solidFill>
                <a:schemeClr val="accent5"/>
              </a:solidFill>
            </a:endParaRPr>
          </a:p>
        </p:txBody>
      </p:sp>
      <p:sp>
        <p:nvSpPr>
          <p:cNvPr id="4" name="TextBox 3"/>
          <p:cNvSpPr txBox="1"/>
          <p:nvPr/>
        </p:nvSpPr>
        <p:spPr>
          <a:xfrm>
            <a:off x="609600" y="6324600"/>
            <a:ext cx="7010400" cy="461665"/>
          </a:xfrm>
          <a:prstGeom prst="rect">
            <a:avLst/>
          </a:prstGeom>
          <a:noFill/>
        </p:spPr>
        <p:txBody>
          <a:bodyPr wrap="square" rtlCol="0">
            <a:spAutoFit/>
          </a:bodyPr>
          <a:lstStyle/>
          <a:p>
            <a:r>
              <a:rPr lang="en-US" sz="1200" dirty="0"/>
              <a:t>Source: </a:t>
            </a:r>
            <a:r>
              <a:rPr lang="en-US" sz="1200" dirty="0" err="1"/>
              <a:t>Brachiopoda</a:t>
            </a:r>
            <a:r>
              <a:rPr lang="en-US" sz="1200" dirty="0"/>
              <a:t> World Database, http://www.marinespecies.org/brachiopoda/index.php.  Accessed 02 May 2012.</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brachiopods of </a:t>
            </a:r>
            <a:br>
              <a:rPr lang="en-US" dirty="0"/>
            </a:br>
            <a:r>
              <a:rPr lang="en-US" dirty="0"/>
              <a:t>the gulf of </a:t>
            </a:r>
            <a:r>
              <a:rPr lang="en-US" dirty="0" err="1"/>
              <a:t>mexico</a:t>
            </a:r>
            <a:endParaRPr lang="en-US" dirty="0"/>
          </a:p>
        </p:txBody>
      </p:sp>
      <p:sp>
        <p:nvSpPr>
          <p:cNvPr id="3" name="Content Placeholder 2"/>
          <p:cNvSpPr>
            <a:spLocks noGrp="1"/>
          </p:cNvSpPr>
          <p:nvPr>
            <p:ph sz="half" idx="1"/>
          </p:nvPr>
        </p:nvSpPr>
        <p:spPr/>
        <p:txBody>
          <a:bodyPr>
            <a:noAutofit/>
          </a:bodyPr>
          <a:lstStyle/>
          <a:p>
            <a:pPr>
              <a:spcBef>
                <a:spcPts val="300"/>
              </a:spcBef>
            </a:pPr>
            <a:r>
              <a:rPr lang="en-US" sz="1200" dirty="0" err="1"/>
              <a:t>LINGULIFORMEA</a:t>
            </a:r>
            <a:endParaRPr lang="en-US" sz="1200" dirty="0"/>
          </a:p>
          <a:p>
            <a:pPr>
              <a:spcBef>
                <a:spcPts val="300"/>
              </a:spcBef>
            </a:pPr>
            <a:r>
              <a:rPr lang="en-US" sz="1200" b="1" dirty="0" err="1"/>
              <a:t>Lingulidae</a:t>
            </a:r>
            <a:endParaRPr lang="en-US" sz="1200" b="1" dirty="0"/>
          </a:p>
          <a:p>
            <a:pPr>
              <a:spcBef>
                <a:spcPts val="300"/>
              </a:spcBef>
            </a:pPr>
            <a:r>
              <a:rPr lang="en-US" sz="1200" i="1" dirty="0"/>
              <a:t>   </a:t>
            </a:r>
            <a:r>
              <a:rPr lang="en-US" sz="1200" i="1" dirty="0" err="1"/>
              <a:t>Glottidia</a:t>
            </a:r>
            <a:r>
              <a:rPr lang="en-US" sz="1200" i="1" dirty="0"/>
              <a:t> </a:t>
            </a:r>
            <a:r>
              <a:rPr lang="en-US" sz="1200" i="1" dirty="0" err="1"/>
              <a:t>pyramidata</a:t>
            </a:r>
            <a:r>
              <a:rPr lang="en-US" sz="1200" dirty="0"/>
              <a:t> (</a:t>
            </a:r>
            <a:r>
              <a:rPr lang="en-US" sz="1200" dirty="0" err="1"/>
              <a:t>Stimpson</a:t>
            </a:r>
            <a:r>
              <a:rPr lang="en-US" sz="1200" dirty="0"/>
              <a:t> 1860)</a:t>
            </a:r>
          </a:p>
          <a:p>
            <a:pPr>
              <a:spcBef>
                <a:spcPts val="300"/>
              </a:spcBef>
            </a:pPr>
            <a:r>
              <a:rPr lang="en-US" sz="1200" b="1" dirty="0" err="1"/>
              <a:t>Discinidae</a:t>
            </a:r>
            <a:endParaRPr lang="en-US" sz="1200" b="1" dirty="0"/>
          </a:p>
          <a:p>
            <a:pPr>
              <a:spcBef>
                <a:spcPts val="300"/>
              </a:spcBef>
            </a:pPr>
            <a:r>
              <a:rPr lang="en-US" sz="1200" i="1" dirty="0"/>
              <a:t>   </a:t>
            </a:r>
            <a:r>
              <a:rPr lang="en-US" sz="1200" i="1" dirty="0" err="1"/>
              <a:t>Discradisca</a:t>
            </a:r>
            <a:r>
              <a:rPr lang="en-US" sz="1200" i="1" dirty="0"/>
              <a:t> </a:t>
            </a:r>
            <a:r>
              <a:rPr lang="en-US" sz="1200" i="1" dirty="0" err="1"/>
              <a:t>antillarum</a:t>
            </a:r>
            <a:r>
              <a:rPr lang="en-US" sz="1200" i="1" dirty="0"/>
              <a:t> </a:t>
            </a:r>
            <a:r>
              <a:rPr lang="en-US" sz="1200" dirty="0"/>
              <a:t>(</a:t>
            </a:r>
            <a:r>
              <a:rPr lang="en-US" sz="1200" dirty="0" err="1"/>
              <a:t>Orbigny</a:t>
            </a:r>
            <a:r>
              <a:rPr lang="en-US" sz="1200" dirty="0"/>
              <a:t> 1846)</a:t>
            </a:r>
          </a:p>
          <a:p>
            <a:pPr>
              <a:spcBef>
                <a:spcPts val="300"/>
              </a:spcBef>
            </a:pPr>
            <a:r>
              <a:rPr lang="en-US" sz="1200" dirty="0" err="1"/>
              <a:t>CRANIIFORMEA</a:t>
            </a:r>
            <a:endParaRPr lang="en-US" sz="1200" dirty="0"/>
          </a:p>
          <a:p>
            <a:pPr>
              <a:spcBef>
                <a:spcPts val="300"/>
              </a:spcBef>
            </a:pPr>
            <a:r>
              <a:rPr lang="en-US" sz="1200" b="1" dirty="0" err="1"/>
              <a:t>Craniidae</a:t>
            </a:r>
            <a:endParaRPr lang="en-US" sz="1200" b="1" dirty="0"/>
          </a:p>
          <a:p>
            <a:pPr>
              <a:spcBef>
                <a:spcPts val="300"/>
              </a:spcBef>
            </a:pPr>
            <a:r>
              <a:rPr lang="en-US" sz="1200" i="1" dirty="0"/>
              <a:t>   Crania </a:t>
            </a:r>
            <a:r>
              <a:rPr lang="en-US" sz="1200" i="1" dirty="0" err="1"/>
              <a:t>pourtalesi</a:t>
            </a:r>
            <a:r>
              <a:rPr lang="en-US" sz="1200" i="1" dirty="0"/>
              <a:t> </a:t>
            </a:r>
            <a:r>
              <a:rPr lang="en-US" sz="1200" dirty="0"/>
              <a:t>(</a:t>
            </a:r>
            <a:r>
              <a:rPr lang="en-US" sz="1200" dirty="0" err="1"/>
              <a:t>Dall</a:t>
            </a:r>
            <a:r>
              <a:rPr lang="en-US" sz="1200" dirty="0"/>
              <a:t> 1871)</a:t>
            </a:r>
          </a:p>
          <a:p>
            <a:pPr>
              <a:spcBef>
                <a:spcPts val="300"/>
              </a:spcBef>
            </a:pPr>
            <a:r>
              <a:rPr lang="en-US" sz="1200" dirty="0" err="1"/>
              <a:t>RHYNCHONELLIFORMEA</a:t>
            </a:r>
            <a:endParaRPr lang="en-US" sz="1200" dirty="0"/>
          </a:p>
          <a:p>
            <a:pPr>
              <a:spcBef>
                <a:spcPts val="300"/>
              </a:spcBef>
            </a:pPr>
            <a:r>
              <a:rPr lang="en-US" sz="1200" b="1" dirty="0" err="1"/>
              <a:t>Cryptoporidae</a:t>
            </a:r>
            <a:endParaRPr lang="en-US" sz="1200" b="1" dirty="0"/>
          </a:p>
          <a:p>
            <a:pPr>
              <a:spcBef>
                <a:spcPts val="300"/>
              </a:spcBef>
            </a:pPr>
            <a:r>
              <a:rPr lang="en-US" sz="1200" i="1" dirty="0"/>
              <a:t>   </a:t>
            </a:r>
            <a:r>
              <a:rPr lang="en-US" sz="1200" i="1" dirty="0" err="1"/>
              <a:t>Cryptopora</a:t>
            </a:r>
            <a:r>
              <a:rPr lang="en-US" sz="1200" i="1" dirty="0"/>
              <a:t> </a:t>
            </a:r>
            <a:r>
              <a:rPr lang="en-US" sz="1200" i="1" dirty="0" err="1"/>
              <a:t>rectimarginata</a:t>
            </a:r>
            <a:r>
              <a:rPr lang="en-US" sz="1200" i="1" dirty="0"/>
              <a:t> </a:t>
            </a:r>
            <a:r>
              <a:rPr lang="en-US" sz="1200" dirty="0"/>
              <a:t>(Cooper 1959)</a:t>
            </a:r>
          </a:p>
          <a:p>
            <a:pPr>
              <a:spcBef>
                <a:spcPts val="300"/>
              </a:spcBef>
            </a:pPr>
            <a:r>
              <a:rPr lang="en-US" sz="1200" b="1" dirty="0" err="1"/>
              <a:t>Dallinidae</a:t>
            </a:r>
            <a:endParaRPr lang="en-US" sz="1200" b="1" dirty="0"/>
          </a:p>
          <a:p>
            <a:pPr>
              <a:spcBef>
                <a:spcPts val="300"/>
              </a:spcBef>
            </a:pPr>
            <a:r>
              <a:rPr lang="en-US" sz="1200" i="1" dirty="0"/>
              <a:t>   </a:t>
            </a:r>
            <a:r>
              <a:rPr lang="en-US" sz="1200" i="1" dirty="0" err="1"/>
              <a:t>Dallina</a:t>
            </a:r>
            <a:r>
              <a:rPr lang="en-US" sz="1200" i="1" dirty="0"/>
              <a:t> </a:t>
            </a:r>
            <a:r>
              <a:rPr lang="en-US" sz="1200" i="1" dirty="0" err="1"/>
              <a:t>floridana</a:t>
            </a:r>
            <a:r>
              <a:rPr lang="en-US" sz="1200" i="1" dirty="0"/>
              <a:t> </a:t>
            </a:r>
            <a:r>
              <a:rPr lang="en-US" sz="1200" dirty="0"/>
              <a:t>(</a:t>
            </a:r>
            <a:r>
              <a:rPr lang="en-US" sz="1200" dirty="0" err="1"/>
              <a:t>Pourtalès</a:t>
            </a:r>
            <a:r>
              <a:rPr lang="en-US" sz="1200" dirty="0"/>
              <a:t> 1868)</a:t>
            </a:r>
          </a:p>
          <a:p>
            <a:pPr>
              <a:spcBef>
                <a:spcPts val="300"/>
              </a:spcBef>
            </a:pPr>
            <a:r>
              <a:rPr lang="en-US" sz="1200" b="1" dirty="0" err="1"/>
              <a:t>Ecnomiosidae</a:t>
            </a:r>
            <a:endParaRPr lang="en-US" sz="1200" b="1" dirty="0"/>
          </a:p>
          <a:p>
            <a:pPr>
              <a:spcBef>
                <a:spcPts val="300"/>
              </a:spcBef>
            </a:pPr>
            <a:r>
              <a:rPr lang="en-US" sz="1200" i="1" dirty="0"/>
              <a:t>   </a:t>
            </a:r>
            <a:r>
              <a:rPr lang="en-US" sz="1200" i="1" dirty="0" err="1"/>
              <a:t>Ecnomiosa</a:t>
            </a:r>
            <a:r>
              <a:rPr lang="en-US" sz="1200" i="1" dirty="0"/>
              <a:t> </a:t>
            </a:r>
            <a:r>
              <a:rPr lang="en-US" sz="1200" i="1" dirty="0" err="1"/>
              <a:t>gerda</a:t>
            </a:r>
            <a:r>
              <a:rPr lang="en-US" sz="1200" i="1" dirty="0"/>
              <a:t> </a:t>
            </a:r>
            <a:r>
              <a:rPr lang="en-US" sz="1200" dirty="0"/>
              <a:t>(Cooper 1977)</a:t>
            </a:r>
          </a:p>
          <a:p>
            <a:pPr>
              <a:spcBef>
                <a:spcPts val="300"/>
              </a:spcBef>
            </a:pPr>
            <a:r>
              <a:rPr lang="en-US" sz="1200" b="1" dirty="0" err="1"/>
              <a:t>Megathyrididae</a:t>
            </a:r>
            <a:endParaRPr lang="en-US" sz="1200" b="1" dirty="0"/>
          </a:p>
          <a:p>
            <a:pPr>
              <a:spcBef>
                <a:spcPts val="300"/>
              </a:spcBef>
            </a:pPr>
            <a:r>
              <a:rPr lang="en-US" sz="1200" i="1" dirty="0"/>
              <a:t>   </a:t>
            </a:r>
            <a:r>
              <a:rPr lang="en-US" sz="1200" i="1" dirty="0" err="1"/>
              <a:t>Argyrotheca</a:t>
            </a:r>
            <a:r>
              <a:rPr lang="en-US" sz="1200" i="1" dirty="0"/>
              <a:t> </a:t>
            </a:r>
            <a:r>
              <a:rPr lang="en-US" sz="1200" i="1" dirty="0" err="1"/>
              <a:t>barrettiana</a:t>
            </a:r>
            <a:r>
              <a:rPr lang="en-US" sz="1200" i="1" dirty="0"/>
              <a:t> </a:t>
            </a:r>
            <a:r>
              <a:rPr lang="en-US" sz="1200" dirty="0"/>
              <a:t>(Davidson 1866)</a:t>
            </a:r>
          </a:p>
          <a:p>
            <a:pPr>
              <a:spcBef>
                <a:spcPts val="300"/>
              </a:spcBef>
            </a:pPr>
            <a:r>
              <a:rPr lang="en-US" sz="1200" i="1" dirty="0"/>
              <a:t>   </a:t>
            </a:r>
            <a:r>
              <a:rPr lang="en-US" sz="1200" i="1" dirty="0" err="1"/>
              <a:t>Argyrotheca</a:t>
            </a:r>
            <a:r>
              <a:rPr lang="en-US" sz="1200" i="1" dirty="0"/>
              <a:t> </a:t>
            </a:r>
            <a:r>
              <a:rPr lang="en-US" sz="1200" i="1" dirty="0" err="1"/>
              <a:t>hewatii</a:t>
            </a:r>
            <a:r>
              <a:rPr lang="en-US" sz="1200" i="1" dirty="0"/>
              <a:t> </a:t>
            </a:r>
            <a:r>
              <a:rPr lang="en-US" sz="1200" dirty="0"/>
              <a:t>(Cooper 1977)</a:t>
            </a:r>
          </a:p>
          <a:p>
            <a:pPr>
              <a:spcBef>
                <a:spcPts val="300"/>
              </a:spcBef>
            </a:pPr>
            <a:r>
              <a:rPr lang="en-US" sz="1200" i="1" dirty="0"/>
              <a:t>   </a:t>
            </a:r>
            <a:r>
              <a:rPr lang="en-US" sz="1200" i="1" dirty="0" err="1"/>
              <a:t>Argyrotheca</a:t>
            </a:r>
            <a:r>
              <a:rPr lang="en-US" sz="1200" i="1" dirty="0"/>
              <a:t> </a:t>
            </a:r>
            <a:r>
              <a:rPr lang="en-US" sz="1200" i="1" dirty="0" err="1"/>
              <a:t>lutea</a:t>
            </a:r>
            <a:r>
              <a:rPr lang="en-US" sz="1200" i="1" dirty="0"/>
              <a:t> </a:t>
            </a:r>
            <a:r>
              <a:rPr lang="en-US" sz="1200" dirty="0"/>
              <a:t>(</a:t>
            </a:r>
            <a:r>
              <a:rPr lang="en-US" sz="1200" dirty="0" err="1"/>
              <a:t>Dall</a:t>
            </a:r>
            <a:r>
              <a:rPr lang="en-US" sz="1200" dirty="0"/>
              <a:t> 1871)</a:t>
            </a:r>
          </a:p>
          <a:p>
            <a:pPr>
              <a:spcBef>
                <a:spcPts val="300"/>
              </a:spcBef>
            </a:pPr>
            <a:r>
              <a:rPr lang="en-US" sz="1200" i="1" dirty="0"/>
              <a:t>   </a:t>
            </a:r>
            <a:r>
              <a:rPr lang="en-US" sz="1200" i="1" dirty="0" err="1"/>
              <a:t>Argyrotheca</a:t>
            </a:r>
            <a:r>
              <a:rPr lang="en-US" sz="1200" i="1" dirty="0"/>
              <a:t> </a:t>
            </a:r>
            <a:r>
              <a:rPr lang="en-US" sz="1200" i="1" dirty="0" err="1"/>
              <a:t>rubrotincta</a:t>
            </a:r>
            <a:r>
              <a:rPr lang="en-US" sz="1200" i="1" dirty="0"/>
              <a:t> </a:t>
            </a:r>
            <a:r>
              <a:rPr lang="en-US" sz="1200" dirty="0"/>
              <a:t>(</a:t>
            </a:r>
            <a:r>
              <a:rPr lang="en-US" sz="1200" dirty="0" err="1"/>
              <a:t>Dall</a:t>
            </a:r>
            <a:r>
              <a:rPr lang="en-US" sz="1200" dirty="0"/>
              <a:t> 1871)</a:t>
            </a:r>
          </a:p>
        </p:txBody>
      </p:sp>
      <p:sp>
        <p:nvSpPr>
          <p:cNvPr id="4" name="Content Placeholder 3"/>
          <p:cNvSpPr>
            <a:spLocks noGrp="1"/>
          </p:cNvSpPr>
          <p:nvPr>
            <p:ph sz="half" idx="2"/>
          </p:nvPr>
        </p:nvSpPr>
        <p:spPr/>
        <p:txBody>
          <a:bodyPr>
            <a:normAutofit fontScale="32500" lnSpcReduction="20000"/>
          </a:bodyPr>
          <a:lstStyle/>
          <a:p>
            <a:pPr>
              <a:lnSpc>
                <a:spcPct val="120000"/>
              </a:lnSpc>
              <a:spcBef>
                <a:spcPts val="300"/>
              </a:spcBef>
            </a:pPr>
            <a:r>
              <a:rPr lang="en-US" sz="3700" b="1" dirty="0" err="1"/>
              <a:t>Platidiidae</a:t>
            </a:r>
            <a:endParaRPr lang="en-US" sz="3700" b="1" dirty="0"/>
          </a:p>
          <a:p>
            <a:pPr>
              <a:lnSpc>
                <a:spcPct val="120000"/>
              </a:lnSpc>
              <a:spcBef>
                <a:spcPts val="300"/>
              </a:spcBef>
            </a:pPr>
            <a:r>
              <a:rPr lang="en-US" sz="3700" i="1" dirty="0"/>
              <a:t>   </a:t>
            </a:r>
            <a:r>
              <a:rPr lang="en-US" sz="3700" i="1" dirty="0" err="1"/>
              <a:t>Platidia</a:t>
            </a:r>
            <a:r>
              <a:rPr lang="en-US" sz="3700" i="1" dirty="0"/>
              <a:t> </a:t>
            </a:r>
            <a:r>
              <a:rPr lang="en-US" sz="3700" i="1" dirty="0" err="1"/>
              <a:t>anomioides</a:t>
            </a:r>
            <a:r>
              <a:rPr lang="en-US" sz="3700" i="1" dirty="0"/>
              <a:t> </a:t>
            </a:r>
            <a:r>
              <a:rPr lang="en-US" sz="3700" dirty="0"/>
              <a:t>(Sc. &amp; Ph. 1844)</a:t>
            </a:r>
          </a:p>
          <a:p>
            <a:pPr>
              <a:lnSpc>
                <a:spcPct val="120000"/>
              </a:lnSpc>
              <a:spcBef>
                <a:spcPts val="300"/>
              </a:spcBef>
            </a:pPr>
            <a:r>
              <a:rPr lang="en-US" sz="3700" i="1" dirty="0"/>
              <a:t>   </a:t>
            </a:r>
            <a:r>
              <a:rPr lang="en-US" sz="3700" i="1" dirty="0" err="1"/>
              <a:t>Platidia</a:t>
            </a:r>
            <a:r>
              <a:rPr lang="en-US" sz="3700" i="1" dirty="0"/>
              <a:t> clepsydra </a:t>
            </a:r>
            <a:r>
              <a:rPr lang="en-US" sz="3700" dirty="0"/>
              <a:t>(Cooper 1973)</a:t>
            </a:r>
          </a:p>
          <a:p>
            <a:pPr>
              <a:lnSpc>
                <a:spcPct val="120000"/>
              </a:lnSpc>
              <a:spcBef>
                <a:spcPts val="300"/>
              </a:spcBef>
            </a:pPr>
            <a:r>
              <a:rPr lang="en-US" sz="3700" i="1" dirty="0"/>
              <a:t>   </a:t>
            </a:r>
            <a:r>
              <a:rPr lang="en-US" sz="3700" i="1" dirty="0" err="1"/>
              <a:t>Platidia</a:t>
            </a:r>
            <a:r>
              <a:rPr lang="en-US" sz="3700" i="1" dirty="0"/>
              <a:t> </a:t>
            </a:r>
            <a:r>
              <a:rPr lang="en-US" sz="3700" i="1" dirty="0" err="1"/>
              <a:t>davidsoni</a:t>
            </a:r>
            <a:r>
              <a:rPr lang="en-US" sz="3700" i="1" dirty="0"/>
              <a:t> </a:t>
            </a:r>
            <a:r>
              <a:rPr lang="en-US" sz="3700" dirty="0"/>
              <a:t>(</a:t>
            </a:r>
            <a:r>
              <a:rPr lang="en-US" sz="3700" dirty="0" err="1"/>
              <a:t>Deslongchamps</a:t>
            </a:r>
            <a:r>
              <a:rPr lang="en-US" sz="3700" dirty="0"/>
              <a:t> 1855)</a:t>
            </a:r>
          </a:p>
          <a:p>
            <a:pPr>
              <a:lnSpc>
                <a:spcPct val="120000"/>
              </a:lnSpc>
              <a:spcBef>
                <a:spcPts val="300"/>
              </a:spcBef>
            </a:pPr>
            <a:r>
              <a:rPr lang="en-US" sz="3700" b="1" dirty="0" err="1"/>
              <a:t>Cancellothyridae</a:t>
            </a:r>
            <a:endParaRPr lang="en-US" sz="3700" b="1" dirty="0"/>
          </a:p>
          <a:p>
            <a:pPr>
              <a:lnSpc>
                <a:spcPct val="120000"/>
              </a:lnSpc>
              <a:spcBef>
                <a:spcPts val="300"/>
              </a:spcBef>
            </a:pPr>
            <a:r>
              <a:rPr lang="en-US" sz="3700" i="1" dirty="0"/>
              <a:t>   </a:t>
            </a:r>
            <a:r>
              <a:rPr lang="en-US" sz="3700" i="1" dirty="0" err="1"/>
              <a:t>Terebratulina</a:t>
            </a:r>
            <a:r>
              <a:rPr lang="en-US" sz="3700" i="1" dirty="0"/>
              <a:t> </a:t>
            </a:r>
            <a:r>
              <a:rPr lang="en-US" sz="3700" i="1" dirty="0" err="1"/>
              <a:t>cailleti</a:t>
            </a:r>
            <a:r>
              <a:rPr lang="en-US" sz="3700" i="1" dirty="0"/>
              <a:t> </a:t>
            </a:r>
            <a:r>
              <a:rPr lang="en-US" sz="3700" dirty="0"/>
              <a:t>(Cross 1865)</a:t>
            </a:r>
          </a:p>
          <a:p>
            <a:pPr>
              <a:lnSpc>
                <a:spcPct val="120000"/>
              </a:lnSpc>
              <a:spcBef>
                <a:spcPts val="300"/>
              </a:spcBef>
            </a:pPr>
            <a:r>
              <a:rPr lang="en-US" sz="3700" b="1" dirty="0" err="1"/>
              <a:t>Chlidonophoridae</a:t>
            </a:r>
            <a:endParaRPr lang="en-US" sz="3700" b="1" dirty="0"/>
          </a:p>
          <a:p>
            <a:pPr>
              <a:lnSpc>
                <a:spcPct val="120000"/>
              </a:lnSpc>
              <a:spcBef>
                <a:spcPts val="300"/>
              </a:spcBef>
            </a:pPr>
            <a:r>
              <a:rPr lang="en-US" sz="3700" i="1" dirty="0"/>
              <a:t>   </a:t>
            </a:r>
            <a:r>
              <a:rPr lang="en-US" sz="3700" i="1" dirty="0" err="1"/>
              <a:t>Chlidomophora</a:t>
            </a:r>
            <a:r>
              <a:rPr lang="en-US" sz="3700" i="1" dirty="0"/>
              <a:t> </a:t>
            </a:r>
            <a:r>
              <a:rPr lang="en-US" sz="3700" i="1" dirty="0" err="1"/>
              <a:t>incerta</a:t>
            </a:r>
            <a:r>
              <a:rPr lang="en-US" sz="3700" i="1" dirty="0"/>
              <a:t> </a:t>
            </a:r>
            <a:r>
              <a:rPr lang="en-US" sz="3700" dirty="0"/>
              <a:t>(</a:t>
            </a:r>
            <a:r>
              <a:rPr lang="en-US" sz="3700" dirty="0" err="1"/>
              <a:t>Davids</a:t>
            </a:r>
            <a:r>
              <a:rPr lang="en-US" sz="3700" dirty="0"/>
              <a:t> 1878)</a:t>
            </a:r>
          </a:p>
          <a:p>
            <a:pPr>
              <a:lnSpc>
                <a:spcPct val="120000"/>
              </a:lnSpc>
              <a:spcBef>
                <a:spcPts val="300"/>
              </a:spcBef>
            </a:pPr>
            <a:r>
              <a:rPr lang="en-US" sz="3700" i="1" dirty="0"/>
              <a:t>   </a:t>
            </a:r>
            <a:r>
              <a:rPr lang="en-US" sz="3700" i="1" dirty="0" err="1"/>
              <a:t>Eucalathis</a:t>
            </a:r>
            <a:r>
              <a:rPr lang="en-US" sz="3700" i="1" dirty="0"/>
              <a:t> </a:t>
            </a:r>
            <a:r>
              <a:rPr lang="en-US" sz="3700" i="1" dirty="0" err="1"/>
              <a:t>cubensis</a:t>
            </a:r>
            <a:r>
              <a:rPr lang="en-US" sz="3700" i="1" dirty="0"/>
              <a:t> </a:t>
            </a:r>
            <a:r>
              <a:rPr lang="en-US" sz="3700" dirty="0"/>
              <a:t>(Cooper 1977)</a:t>
            </a:r>
          </a:p>
          <a:p>
            <a:pPr>
              <a:lnSpc>
                <a:spcPct val="120000"/>
              </a:lnSpc>
              <a:spcBef>
                <a:spcPts val="300"/>
              </a:spcBef>
            </a:pPr>
            <a:r>
              <a:rPr lang="en-US" sz="3700" i="1" dirty="0"/>
              <a:t>   </a:t>
            </a:r>
            <a:r>
              <a:rPr lang="en-US" sz="3700" i="1" dirty="0" err="1"/>
              <a:t>Eucalathia</a:t>
            </a:r>
            <a:r>
              <a:rPr lang="en-US" sz="3700" i="1" dirty="0"/>
              <a:t> </a:t>
            </a:r>
            <a:r>
              <a:rPr lang="en-US" sz="3700" i="1" dirty="0" err="1"/>
              <a:t>floridensis</a:t>
            </a:r>
            <a:r>
              <a:rPr lang="en-US" sz="3700" i="1" dirty="0"/>
              <a:t> </a:t>
            </a:r>
            <a:r>
              <a:rPr lang="en-US" sz="3700" dirty="0"/>
              <a:t>(Cooper 1977)</a:t>
            </a:r>
          </a:p>
          <a:p>
            <a:pPr>
              <a:lnSpc>
                <a:spcPct val="120000"/>
              </a:lnSpc>
              <a:spcBef>
                <a:spcPts val="300"/>
              </a:spcBef>
            </a:pPr>
            <a:r>
              <a:rPr lang="en-US" sz="3700" b="1" dirty="0" err="1"/>
              <a:t>Terebratulidae</a:t>
            </a:r>
            <a:endParaRPr lang="en-US" sz="3700" b="1" dirty="0"/>
          </a:p>
          <a:p>
            <a:pPr>
              <a:lnSpc>
                <a:spcPct val="120000"/>
              </a:lnSpc>
              <a:spcBef>
                <a:spcPts val="300"/>
              </a:spcBef>
            </a:pPr>
            <a:r>
              <a:rPr lang="en-US" sz="3700" i="1" dirty="0"/>
              <a:t>   </a:t>
            </a:r>
            <a:r>
              <a:rPr lang="en-US" sz="3700" i="1" dirty="0" err="1"/>
              <a:t>Stenosarina</a:t>
            </a:r>
            <a:r>
              <a:rPr lang="en-US" sz="3700" i="1" dirty="0"/>
              <a:t> </a:t>
            </a:r>
            <a:r>
              <a:rPr lang="en-US" sz="3700" i="1" dirty="0" err="1"/>
              <a:t>angustata</a:t>
            </a:r>
            <a:r>
              <a:rPr lang="en-US" sz="3700" i="1" dirty="0"/>
              <a:t> </a:t>
            </a:r>
            <a:r>
              <a:rPr lang="en-US" sz="3700" dirty="0"/>
              <a:t>(Cooper 1977)</a:t>
            </a:r>
          </a:p>
          <a:p>
            <a:pPr>
              <a:lnSpc>
                <a:spcPct val="120000"/>
              </a:lnSpc>
              <a:spcBef>
                <a:spcPts val="300"/>
              </a:spcBef>
            </a:pPr>
            <a:r>
              <a:rPr lang="en-US" sz="3700" i="1" dirty="0"/>
              <a:t>   </a:t>
            </a:r>
            <a:r>
              <a:rPr lang="en-US" sz="3700" i="1" dirty="0" err="1"/>
              <a:t>Stenosarina</a:t>
            </a:r>
            <a:r>
              <a:rPr lang="en-US" sz="3700" i="1" dirty="0"/>
              <a:t> </a:t>
            </a:r>
            <a:r>
              <a:rPr lang="en-US" sz="3700" i="1" dirty="0" err="1"/>
              <a:t>oregonae</a:t>
            </a:r>
            <a:r>
              <a:rPr lang="en-US" sz="3700" i="1" dirty="0"/>
              <a:t> </a:t>
            </a:r>
            <a:r>
              <a:rPr lang="en-US" sz="3700" dirty="0"/>
              <a:t>(Cooper 1977)</a:t>
            </a:r>
          </a:p>
          <a:p>
            <a:pPr>
              <a:lnSpc>
                <a:spcPct val="120000"/>
              </a:lnSpc>
              <a:spcBef>
                <a:spcPts val="300"/>
              </a:spcBef>
            </a:pPr>
            <a:r>
              <a:rPr lang="en-US" sz="3700" i="1" dirty="0"/>
              <a:t>   </a:t>
            </a:r>
            <a:r>
              <a:rPr lang="en-US" sz="3700" i="1" dirty="0" err="1"/>
              <a:t>Tichosina</a:t>
            </a:r>
            <a:r>
              <a:rPr lang="en-US" sz="3700" i="1" dirty="0"/>
              <a:t>? </a:t>
            </a:r>
            <a:r>
              <a:rPr lang="en-US" sz="3700" i="1" dirty="0" err="1"/>
              <a:t>bartletti</a:t>
            </a:r>
            <a:r>
              <a:rPr lang="en-US" sz="3700" i="1" dirty="0"/>
              <a:t> </a:t>
            </a:r>
            <a:r>
              <a:rPr lang="en-US" sz="3700" dirty="0"/>
              <a:t>(</a:t>
            </a:r>
            <a:r>
              <a:rPr lang="en-US" sz="3700" dirty="0" err="1"/>
              <a:t>Dall</a:t>
            </a:r>
            <a:r>
              <a:rPr lang="en-US" sz="3700" dirty="0"/>
              <a:t> 1972)</a:t>
            </a:r>
          </a:p>
          <a:p>
            <a:pPr>
              <a:lnSpc>
                <a:spcPct val="120000"/>
              </a:lnSpc>
              <a:spcBef>
                <a:spcPts val="300"/>
              </a:spcBef>
            </a:pPr>
            <a:r>
              <a:rPr lang="en-US" sz="3700" i="1" dirty="0"/>
              <a:t>   </a:t>
            </a:r>
            <a:r>
              <a:rPr lang="en-US" sz="3700" i="1" dirty="0" err="1"/>
              <a:t>Tichosina</a:t>
            </a:r>
            <a:r>
              <a:rPr lang="en-US" sz="3700" i="1" dirty="0"/>
              <a:t> </a:t>
            </a:r>
            <a:r>
              <a:rPr lang="en-US" sz="3700" i="1" dirty="0" err="1"/>
              <a:t>cubensis</a:t>
            </a:r>
            <a:r>
              <a:rPr lang="en-US" sz="3700" i="1" dirty="0"/>
              <a:t> </a:t>
            </a:r>
            <a:r>
              <a:rPr lang="en-US" sz="3700" dirty="0"/>
              <a:t>(</a:t>
            </a:r>
            <a:r>
              <a:rPr lang="en-US" sz="3700" dirty="0" err="1"/>
              <a:t>Pourtalès</a:t>
            </a:r>
            <a:r>
              <a:rPr lang="en-US" sz="3700" dirty="0"/>
              <a:t> 1832)</a:t>
            </a:r>
          </a:p>
          <a:p>
            <a:pPr>
              <a:lnSpc>
                <a:spcPct val="120000"/>
              </a:lnSpc>
              <a:spcBef>
                <a:spcPts val="300"/>
              </a:spcBef>
            </a:pPr>
            <a:r>
              <a:rPr lang="en-US" sz="3700" i="1" dirty="0"/>
              <a:t>   </a:t>
            </a:r>
            <a:r>
              <a:rPr lang="en-US" sz="3700" i="1" dirty="0" err="1"/>
              <a:t>Tichosina</a:t>
            </a:r>
            <a:r>
              <a:rPr lang="en-US" sz="3700" i="1" dirty="0"/>
              <a:t> </a:t>
            </a:r>
            <a:r>
              <a:rPr lang="en-US" sz="3700" i="1" dirty="0" err="1"/>
              <a:t>elongata</a:t>
            </a:r>
            <a:r>
              <a:rPr lang="en-US" sz="3700" i="1" dirty="0"/>
              <a:t> </a:t>
            </a:r>
            <a:r>
              <a:rPr lang="en-US" sz="3700" dirty="0"/>
              <a:t>(Cooper 1977)</a:t>
            </a:r>
          </a:p>
          <a:p>
            <a:pPr>
              <a:lnSpc>
                <a:spcPct val="120000"/>
              </a:lnSpc>
              <a:spcBef>
                <a:spcPts val="300"/>
              </a:spcBef>
            </a:pPr>
            <a:r>
              <a:rPr lang="en-US" sz="3700" i="1" dirty="0"/>
              <a:t>   </a:t>
            </a:r>
            <a:r>
              <a:rPr lang="en-US" sz="3700" i="1" dirty="0" err="1"/>
              <a:t>Tichosina</a:t>
            </a:r>
            <a:r>
              <a:rPr lang="en-US" sz="3700" i="1" dirty="0"/>
              <a:t> </a:t>
            </a:r>
            <a:r>
              <a:rPr lang="en-US" sz="3700" i="1" dirty="0" err="1"/>
              <a:t>floridensis</a:t>
            </a:r>
            <a:r>
              <a:rPr lang="en-US" sz="3700" i="1" dirty="0"/>
              <a:t> </a:t>
            </a:r>
            <a:r>
              <a:rPr lang="en-US" sz="3700" dirty="0"/>
              <a:t>(Cooper 1977)</a:t>
            </a:r>
          </a:p>
          <a:p>
            <a:pPr>
              <a:lnSpc>
                <a:spcPct val="120000"/>
              </a:lnSpc>
              <a:spcBef>
                <a:spcPts val="300"/>
              </a:spcBef>
            </a:pPr>
            <a:r>
              <a:rPr lang="en-US" sz="3700" i="1" dirty="0"/>
              <a:t>   </a:t>
            </a:r>
            <a:r>
              <a:rPr lang="en-US" sz="3700" i="1" dirty="0" err="1"/>
              <a:t>Tichosina</a:t>
            </a:r>
            <a:r>
              <a:rPr lang="en-US" sz="3700" i="1" dirty="0"/>
              <a:t> </a:t>
            </a:r>
            <a:r>
              <a:rPr lang="en-US" sz="3700" i="1" dirty="0" err="1"/>
              <a:t>ovata</a:t>
            </a:r>
            <a:r>
              <a:rPr lang="en-US" sz="3700" i="1" dirty="0"/>
              <a:t> </a:t>
            </a:r>
            <a:r>
              <a:rPr lang="en-US" sz="3700" dirty="0"/>
              <a:t>(Cooper 1977)</a:t>
            </a:r>
          </a:p>
          <a:p>
            <a:pPr>
              <a:lnSpc>
                <a:spcPct val="120000"/>
              </a:lnSpc>
              <a:spcBef>
                <a:spcPts val="300"/>
              </a:spcBef>
            </a:pPr>
            <a:r>
              <a:rPr lang="en-US" sz="3700" i="1" dirty="0"/>
              <a:t>   </a:t>
            </a:r>
            <a:r>
              <a:rPr lang="en-US" sz="3700" i="1" dirty="0" err="1"/>
              <a:t>Tichosina</a:t>
            </a:r>
            <a:r>
              <a:rPr lang="en-US" sz="3700" i="1" dirty="0"/>
              <a:t> </a:t>
            </a:r>
            <a:r>
              <a:rPr lang="en-US" sz="3700" i="1" dirty="0" err="1"/>
              <a:t>subtriangulata</a:t>
            </a:r>
            <a:r>
              <a:rPr lang="en-US" sz="3700" i="1" dirty="0"/>
              <a:t> </a:t>
            </a:r>
            <a:r>
              <a:rPr lang="en-US" sz="3700" dirty="0"/>
              <a:t>(Cooper 1977)</a:t>
            </a:r>
          </a:p>
          <a:p>
            <a:pPr>
              <a:spcBef>
                <a:spcPts val="300"/>
              </a:spcBef>
            </a:pPr>
            <a:endParaRPr lang="en-US" dirty="0"/>
          </a:p>
        </p:txBody>
      </p:sp>
      <p:sp>
        <p:nvSpPr>
          <p:cNvPr id="5" name="TextBox 4"/>
          <p:cNvSpPr txBox="1"/>
          <p:nvPr/>
        </p:nvSpPr>
        <p:spPr>
          <a:xfrm>
            <a:off x="609600" y="6172200"/>
            <a:ext cx="7162800" cy="553998"/>
          </a:xfrm>
          <a:prstGeom prst="rect">
            <a:avLst/>
          </a:prstGeom>
          <a:noFill/>
        </p:spPr>
        <p:txBody>
          <a:bodyPr wrap="square" rtlCol="0">
            <a:spAutoFit/>
          </a:bodyPr>
          <a:lstStyle/>
          <a:p>
            <a:r>
              <a:rPr lang="en-US" sz="1000" dirty="0"/>
              <a:t>Taken from: </a:t>
            </a:r>
            <a:r>
              <a:rPr lang="en-US" sz="1000" dirty="0" err="1"/>
              <a:t>Santagata</a:t>
            </a:r>
            <a:r>
              <a:rPr lang="en-US" sz="1000" dirty="0"/>
              <a:t>, Scott, and John Wes </a:t>
            </a:r>
            <a:r>
              <a:rPr lang="en-US" sz="1000" dirty="0" err="1"/>
              <a:t>Tunnell</a:t>
            </a:r>
            <a:r>
              <a:rPr lang="en-US" sz="1000" dirty="0"/>
              <a:t> Jr., 2009.  </a:t>
            </a:r>
            <a:r>
              <a:rPr lang="en-US" sz="1000" dirty="0" err="1"/>
              <a:t>Brachiopoda</a:t>
            </a:r>
            <a:r>
              <a:rPr lang="en-US" sz="1000" dirty="0"/>
              <a:t> of the Gulf of Mexico.  Pp. 1137-1141 in: Felder, </a:t>
            </a:r>
            <a:r>
              <a:rPr lang="en-US" sz="1000" dirty="0" err="1"/>
              <a:t>DarrylL</a:t>
            </a:r>
            <a:r>
              <a:rPr lang="en-US" sz="1000" dirty="0"/>
              <a:t>., and David K. Camp, eds.  Gulf of Mexico Origin, Waters, and Biota. Volume 1, Biodiversity.  College Station, TX: Texas A&amp;M Univ. Pr.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Brachiopod trivia</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28800" y="2316989"/>
            <a:ext cx="4572000" cy="3490279"/>
          </a:xfrm>
        </p:spPr>
      </p:pic>
      <p:sp>
        <p:nvSpPr>
          <p:cNvPr id="7" name="TextBox 6"/>
          <p:cNvSpPr txBox="1"/>
          <p:nvPr/>
        </p:nvSpPr>
        <p:spPr>
          <a:xfrm>
            <a:off x="2743200" y="6096000"/>
            <a:ext cx="5410200" cy="584775"/>
          </a:xfrm>
          <a:prstGeom prst="rect">
            <a:avLst/>
          </a:prstGeom>
          <a:noFill/>
        </p:spPr>
        <p:txBody>
          <a:bodyPr wrap="square" rtlCol="0">
            <a:spAutoFit/>
          </a:bodyPr>
          <a:lstStyle/>
          <a:p>
            <a:r>
              <a:rPr lang="en-US" sz="1400" dirty="0"/>
              <a:t>Photo credit: Prof. Simon Haslett, CC-AT, NC, SA. Flickr, http://www.flickr.com/photos/profsimonhaslett/8104645115/</a:t>
            </a:r>
            <a:r>
              <a:rPr lang="en-US" dirty="0"/>
              <a:t> </a:t>
            </a:r>
          </a:p>
        </p:txBody>
      </p:sp>
      <p:sp>
        <p:nvSpPr>
          <p:cNvPr id="10" name="TextBox 9"/>
          <p:cNvSpPr txBox="1"/>
          <p:nvPr/>
        </p:nvSpPr>
        <p:spPr>
          <a:xfrm>
            <a:off x="457200" y="1600200"/>
            <a:ext cx="7620000" cy="461665"/>
          </a:xfrm>
          <a:prstGeom prst="rect">
            <a:avLst/>
          </a:prstGeom>
          <a:noFill/>
        </p:spPr>
        <p:txBody>
          <a:bodyPr wrap="square" rtlCol="0">
            <a:spAutoFit/>
          </a:bodyPr>
          <a:lstStyle/>
          <a:p>
            <a:r>
              <a:rPr lang="en-US" sz="2400" i="1" dirty="0" err="1"/>
              <a:t>Isorthis</a:t>
            </a:r>
            <a:r>
              <a:rPr lang="en-US" sz="2400" i="1" dirty="0"/>
              <a:t> orbicularis</a:t>
            </a:r>
            <a:r>
              <a:rPr lang="en-US" sz="2400" dirty="0"/>
              <a:t>, Silurian, </a:t>
            </a:r>
            <a:r>
              <a:rPr lang="en-US" sz="2400" dirty="0" err="1"/>
              <a:t>Monmouthshire</a:t>
            </a:r>
            <a:r>
              <a:rPr lang="en-US" sz="2400" dirty="0"/>
              <a:t>, UK</a:t>
            </a:r>
          </a:p>
        </p:txBody>
      </p:sp>
    </p:spTree>
    <p:extLst>
      <p:ext uri="{BB962C8B-B14F-4D97-AF65-F5344CB8AC3E}">
        <p14:creationId xmlns:p14="http://schemas.microsoft.com/office/powerpoint/2010/main" val="4266692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critters with two shells</a:t>
            </a:r>
          </a:p>
        </p:txBody>
      </p:sp>
      <p:pic>
        <p:nvPicPr>
          <p:cNvPr id="4" name="Content Placeholder 3" descr="Ostracoda.jpg"/>
          <p:cNvPicPr>
            <a:picLocks noGrp="1" noChangeAspect="1"/>
          </p:cNvPicPr>
          <p:nvPr>
            <p:ph idx="1"/>
          </p:nvPr>
        </p:nvPicPr>
        <p:blipFill>
          <a:blip r:embed="rId3" cstate="print"/>
          <a:stretch>
            <a:fillRect/>
          </a:stretch>
        </p:blipFill>
        <p:spPr>
          <a:xfrm>
            <a:off x="533400" y="1752600"/>
            <a:ext cx="5053013" cy="4619898"/>
          </a:xfrm>
        </p:spPr>
      </p:pic>
      <p:sp>
        <p:nvSpPr>
          <p:cNvPr id="5" name="Rectangle 4"/>
          <p:cNvSpPr/>
          <p:nvPr/>
        </p:nvSpPr>
        <p:spPr>
          <a:xfrm>
            <a:off x="2286000" y="3105835"/>
            <a:ext cx="4572000" cy="369332"/>
          </a:xfrm>
          <a:prstGeom prst="rect">
            <a:avLst/>
          </a:prstGeom>
        </p:spPr>
        <p:txBody>
          <a:bodyPr>
            <a:spAutoFit/>
          </a:bodyPr>
          <a:lstStyle/>
          <a:p>
            <a:r>
              <a:rPr lang="en-US" dirty="0"/>
              <a:t>28PSF%29.jpg</a:t>
            </a:r>
          </a:p>
        </p:txBody>
      </p:sp>
      <p:sp>
        <p:nvSpPr>
          <p:cNvPr id="6" name="TextBox 5"/>
          <p:cNvSpPr txBox="1"/>
          <p:nvPr/>
        </p:nvSpPr>
        <p:spPr>
          <a:xfrm>
            <a:off x="5867400" y="1752600"/>
            <a:ext cx="1905000" cy="4431983"/>
          </a:xfrm>
          <a:prstGeom prst="rect">
            <a:avLst/>
          </a:prstGeom>
          <a:noFill/>
        </p:spPr>
        <p:txBody>
          <a:bodyPr wrap="square" rtlCol="0">
            <a:spAutoFit/>
          </a:bodyPr>
          <a:lstStyle/>
          <a:p>
            <a:r>
              <a:rPr lang="en-US" dirty="0"/>
              <a:t>Seed Shrimps (</a:t>
            </a:r>
            <a:r>
              <a:rPr lang="en-US" dirty="0" err="1"/>
              <a:t>Crustacea</a:t>
            </a:r>
            <a:r>
              <a:rPr lang="en-US" dirty="0"/>
              <a:t>: </a:t>
            </a:r>
            <a:r>
              <a:rPr lang="en-US" dirty="0" err="1"/>
              <a:t>Ostracoda</a:t>
            </a:r>
            <a:r>
              <a:rPr lang="en-US" dirty="0"/>
              <a:t>)</a:t>
            </a:r>
          </a:p>
          <a:p>
            <a:endParaRPr lang="en-US" dirty="0"/>
          </a:p>
          <a:p>
            <a:r>
              <a:rPr lang="en-US" i="1" dirty="0" err="1"/>
              <a:t>Euphilomedes</a:t>
            </a:r>
            <a:r>
              <a:rPr lang="en-US" i="1" dirty="0"/>
              <a:t> climax </a:t>
            </a:r>
          </a:p>
          <a:p>
            <a:r>
              <a:rPr lang="en-US" dirty="0" err="1"/>
              <a:t>Kornicker</a:t>
            </a:r>
            <a:r>
              <a:rPr lang="en-US" dirty="0"/>
              <a:t> 1991</a:t>
            </a:r>
          </a:p>
          <a:p>
            <a:endParaRPr lang="en-US" dirty="0"/>
          </a:p>
          <a:p>
            <a:endParaRPr lang="en-US" dirty="0"/>
          </a:p>
          <a:p>
            <a:endParaRPr lang="en-US" dirty="0"/>
          </a:p>
          <a:p>
            <a:endParaRPr lang="en-US" dirty="0"/>
          </a:p>
          <a:p>
            <a:endParaRPr lang="en-US" dirty="0"/>
          </a:p>
          <a:p>
            <a:endParaRPr lang="en-US" dirty="0"/>
          </a:p>
          <a:p>
            <a:r>
              <a:rPr lang="en-US" sz="1200" dirty="0"/>
              <a:t>Photo credit: NOAA.  http://commons.wikimedia.org/wiki/File:Ostracoda.jpg.  Public domain.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934200"/>
          </a:xfrm>
          <a:prstGeom prst="rect">
            <a:avLst/>
          </a:prstGeom>
        </p:spPr>
      </p:pic>
      <p:sp>
        <p:nvSpPr>
          <p:cNvPr id="5" name="Title 4"/>
          <p:cNvSpPr>
            <a:spLocks noGrp="1"/>
          </p:cNvSpPr>
          <p:nvPr>
            <p:ph type="title"/>
          </p:nvPr>
        </p:nvSpPr>
        <p:spPr/>
        <p:txBody>
          <a:bodyPr>
            <a:normAutofit/>
          </a:bodyPr>
          <a:lstStyle/>
          <a:p>
            <a:r>
              <a:rPr lang="en-US" sz="6000" dirty="0"/>
              <a:t>Questions?</a:t>
            </a:r>
          </a:p>
        </p:txBody>
      </p:sp>
      <p:sp>
        <p:nvSpPr>
          <p:cNvPr id="7" name="TextBox 6"/>
          <p:cNvSpPr txBox="1"/>
          <p:nvPr/>
        </p:nvSpPr>
        <p:spPr>
          <a:xfrm>
            <a:off x="3962400" y="5791200"/>
            <a:ext cx="4876800" cy="461665"/>
          </a:xfrm>
          <a:prstGeom prst="rect">
            <a:avLst/>
          </a:prstGeom>
          <a:noFill/>
        </p:spPr>
        <p:txBody>
          <a:bodyPr wrap="square" rtlCol="0">
            <a:spAutoFit/>
          </a:bodyPr>
          <a:lstStyle/>
          <a:p>
            <a:r>
              <a:rPr lang="en-US" sz="1200" dirty="0">
                <a:solidFill>
                  <a:schemeClr val="accent4"/>
                </a:solidFill>
              </a:rPr>
              <a:t>Photo credit: Mike Peel, http://commons.wikimedia.org/wiki/File: BLW_Wenlock_limestone.jpg. Creative Commons, share alike.</a:t>
            </a:r>
          </a:p>
        </p:txBody>
      </p:sp>
    </p:spTree>
    <p:extLst>
      <p:ext uri="{BB962C8B-B14F-4D97-AF65-F5344CB8AC3E}">
        <p14:creationId xmlns:p14="http://schemas.microsoft.com/office/powerpoint/2010/main" val="1625164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critters with two shells</a:t>
            </a:r>
          </a:p>
        </p:txBody>
      </p:sp>
      <p:sp>
        <p:nvSpPr>
          <p:cNvPr id="8" name="TextBox 7"/>
          <p:cNvSpPr txBox="1"/>
          <p:nvPr/>
        </p:nvSpPr>
        <p:spPr>
          <a:xfrm>
            <a:off x="5791200" y="1828801"/>
            <a:ext cx="2057400" cy="4247317"/>
          </a:xfrm>
          <a:prstGeom prst="rect">
            <a:avLst/>
          </a:prstGeom>
          <a:noFill/>
        </p:spPr>
        <p:txBody>
          <a:bodyPr wrap="square" rtlCol="0">
            <a:spAutoFit/>
          </a:bodyPr>
          <a:lstStyle/>
          <a:p>
            <a:r>
              <a:rPr lang="en-US" dirty="0"/>
              <a:t>Water Fleas</a:t>
            </a:r>
          </a:p>
          <a:p>
            <a:r>
              <a:rPr lang="en-US" dirty="0"/>
              <a:t>(</a:t>
            </a:r>
            <a:r>
              <a:rPr lang="en-US" dirty="0" err="1"/>
              <a:t>Crustacea</a:t>
            </a:r>
            <a:r>
              <a:rPr lang="en-US" dirty="0"/>
              <a:t>: </a:t>
            </a:r>
            <a:r>
              <a:rPr lang="en-US" dirty="0" err="1"/>
              <a:t>Cladocera</a:t>
            </a:r>
            <a:r>
              <a:rPr lang="en-US" dirty="0"/>
              <a:t>)</a:t>
            </a:r>
          </a:p>
          <a:p>
            <a:endParaRPr lang="en-US" dirty="0"/>
          </a:p>
          <a:p>
            <a:r>
              <a:rPr lang="en-US" i="1" dirty="0" err="1"/>
              <a:t>Ceridaphnia</a:t>
            </a:r>
            <a:r>
              <a:rPr lang="en-US" i="1" dirty="0"/>
              <a:t> sp.</a:t>
            </a:r>
          </a:p>
          <a:p>
            <a:endParaRPr lang="en-US" dirty="0"/>
          </a:p>
          <a:p>
            <a:endParaRPr lang="en-US" dirty="0"/>
          </a:p>
          <a:p>
            <a:endParaRPr lang="en-US" dirty="0"/>
          </a:p>
          <a:p>
            <a:endParaRPr lang="en-US" dirty="0"/>
          </a:p>
          <a:p>
            <a:endParaRPr lang="en-US" dirty="0"/>
          </a:p>
          <a:p>
            <a:endParaRPr lang="en-US" dirty="0"/>
          </a:p>
          <a:p>
            <a:r>
              <a:rPr lang="en-US" sz="1200" dirty="0"/>
              <a:t>Photo credit:</a:t>
            </a:r>
          </a:p>
          <a:p>
            <a:r>
              <a:rPr lang="en-US" sz="1200" dirty="0"/>
              <a:t>Kruczy89. http://commons.wikimedia.org/wiki/File:Ceriodaphnia.jpg.  Creative Commons, Share Alike.</a:t>
            </a:r>
            <a:endParaRPr lang="en-US" dirty="0"/>
          </a:p>
        </p:txBody>
      </p:sp>
      <p:pic>
        <p:nvPicPr>
          <p:cNvPr id="10" name="Content Placeholder 9" descr="Ceriodaphnia.jpg"/>
          <p:cNvPicPr>
            <a:picLocks noGrp="1" noChangeAspect="1"/>
          </p:cNvPicPr>
          <p:nvPr>
            <p:ph idx="1"/>
          </p:nvPr>
        </p:nvPicPr>
        <p:blipFill>
          <a:blip r:embed="rId3" cstate="print"/>
          <a:stretch>
            <a:fillRect/>
          </a:stretch>
        </p:blipFill>
        <p:spPr>
          <a:xfrm>
            <a:off x="1143001" y="1600200"/>
            <a:ext cx="3415434" cy="43434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critters with two shells</a:t>
            </a:r>
          </a:p>
        </p:txBody>
      </p:sp>
      <p:pic>
        <p:nvPicPr>
          <p:cNvPr id="7" name="Content Placeholder 6" descr="bertheliniaoncaulerpa.jpg"/>
          <p:cNvPicPr>
            <a:picLocks noGrp="1" noChangeAspect="1"/>
          </p:cNvPicPr>
          <p:nvPr>
            <p:ph idx="1"/>
          </p:nvPr>
        </p:nvPicPr>
        <p:blipFill>
          <a:blip r:embed="rId3" cstate="print"/>
          <a:stretch>
            <a:fillRect/>
          </a:stretch>
        </p:blipFill>
        <p:spPr>
          <a:xfrm>
            <a:off x="533400" y="1828800"/>
            <a:ext cx="5067070" cy="3962400"/>
          </a:xfrm>
        </p:spPr>
      </p:pic>
      <p:sp>
        <p:nvSpPr>
          <p:cNvPr id="8" name="TextBox 7"/>
          <p:cNvSpPr txBox="1"/>
          <p:nvPr/>
        </p:nvSpPr>
        <p:spPr>
          <a:xfrm>
            <a:off x="5791200" y="1828801"/>
            <a:ext cx="2057400" cy="4062651"/>
          </a:xfrm>
          <a:prstGeom prst="rect">
            <a:avLst/>
          </a:prstGeom>
          <a:noFill/>
        </p:spPr>
        <p:txBody>
          <a:bodyPr wrap="square" rtlCol="0">
            <a:spAutoFit/>
          </a:bodyPr>
          <a:lstStyle/>
          <a:p>
            <a:r>
              <a:rPr lang="en-US" dirty="0"/>
              <a:t>Snails</a:t>
            </a:r>
          </a:p>
          <a:p>
            <a:r>
              <a:rPr lang="en-US" dirty="0"/>
              <a:t>(</a:t>
            </a:r>
            <a:r>
              <a:rPr lang="en-US" dirty="0" err="1"/>
              <a:t>Gastropoda</a:t>
            </a:r>
            <a:r>
              <a:rPr lang="en-US" dirty="0"/>
              <a:t>: family </a:t>
            </a:r>
            <a:r>
              <a:rPr lang="en-US" dirty="0" err="1"/>
              <a:t>Juliidae</a:t>
            </a:r>
            <a:r>
              <a:rPr lang="en-US" dirty="0"/>
              <a:t>)</a:t>
            </a:r>
          </a:p>
          <a:p>
            <a:endParaRPr lang="en-US" dirty="0"/>
          </a:p>
          <a:p>
            <a:r>
              <a:rPr lang="en-US" i="1" dirty="0" err="1"/>
              <a:t>Edenttelina</a:t>
            </a:r>
            <a:r>
              <a:rPr lang="en-US" i="1" dirty="0"/>
              <a:t> </a:t>
            </a:r>
            <a:r>
              <a:rPr lang="en-US" i="1" dirty="0" err="1"/>
              <a:t>chloris</a:t>
            </a:r>
            <a:r>
              <a:rPr lang="en-US" i="1" dirty="0"/>
              <a:t> </a:t>
            </a:r>
          </a:p>
          <a:p>
            <a:r>
              <a:rPr lang="en-US" dirty="0"/>
              <a:t>(</a:t>
            </a:r>
            <a:r>
              <a:rPr lang="en-US" dirty="0" err="1"/>
              <a:t>Dall</a:t>
            </a:r>
            <a:r>
              <a:rPr lang="en-US" dirty="0"/>
              <a:t> 1918)</a:t>
            </a:r>
          </a:p>
          <a:p>
            <a:endParaRPr lang="en-US" dirty="0"/>
          </a:p>
          <a:p>
            <a:endParaRPr lang="en-US" dirty="0"/>
          </a:p>
          <a:p>
            <a:endParaRPr lang="en-US" dirty="0"/>
          </a:p>
          <a:p>
            <a:endParaRPr lang="en-US" dirty="0"/>
          </a:p>
          <a:p>
            <a:r>
              <a:rPr lang="en-US" sz="1200" dirty="0"/>
              <a:t>Art credit:</a:t>
            </a:r>
          </a:p>
          <a:p>
            <a:r>
              <a:rPr lang="en-US" sz="1200" dirty="0"/>
              <a:t>Abbott, R. Tucker, 1968. Seashells of North America.  New York: Golden.  p. 172.</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critters with two shells</a:t>
            </a:r>
          </a:p>
        </p:txBody>
      </p:sp>
      <p:sp>
        <p:nvSpPr>
          <p:cNvPr id="8" name="TextBox 7"/>
          <p:cNvSpPr txBox="1"/>
          <p:nvPr/>
        </p:nvSpPr>
        <p:spPr>
          <a:xfrm>
            <a:off x="5791200" y="1828801"/>
            <a:ext cx="2057400" cy="4339650"/>
          </a:xfrm>
          <a:prstGeom prst="rect">
            <a:avLst/>
          </a:prstGeom>
          <a:noFill/>
        </p:spPr>
        <p:txBody>
          <a:bodyPr wrap="square" rtlCol="0">
            <a:spAutoFit/>
          </a:bodyPr>
          <a:lstStyle/>
          <a:p>
            <a:r>
              <a:rPr lang="en-US" dirty="0"/>
              <a:t>Family </a:t>
            </a:r>
            <a:r>
              <a:rPr lang="en-US" dirty="0" err="1"/>
              <a:t>Anacardiaceae</a:t>
            </a:r>
            <a:endParaRPr lang="en-US" dirty="0"/>
          </a:p>
          <a:p>
            <a:r>
              <a:rPr lang="en-US" dirty="0"/>
              <a:t>(</a:t>
            </a:r>
            <a:r>
              <a:rPr lang="en-US" dirty="0" err="1"/>
              <a:t>Plantae</a:t>
            </a:r>
            <a:r>
              <a:rPr lang="en-US" dirty="0"/>
              <a:t>)</a:t>
            </a:r>
          </a:p>
          <a:p>
            <a:endParaRPr lang="en-US" dirty="0"/>
          </a:p>
          <a:p>
            <a:r>
              <a:rPr lang="en-US" i="1" dirty="0" err="1"/>
              <a:t>Pistachia</a:t>
            </a:r>
            <a:r>
              <a:rPr lang="en-US" i="1" dirty="0"/>
              <a:t> </a:t>
            </a:r>
            <a:r>
              <a:rPr lang="en-US" i="1" dirty="0" err="1"/>
              <a:t>vera</a:t>
            </a:r>
            <a:endParaRPr lang="en-US" i="1" dirty="0"/>
          </a:p>
          <a:p>
            <a:r>
              <a:rPr lang="en-US" dirty="0"/>
              <a:t>L., 1753</a:t>
            </a:r>
          </a:p>
          <a:p>
            <a:endParaRPr lang="en-US" dirty="0"/>
          </a:p>
          <a:p>
            <a:endParaRPr lang="en-US" dirty="0"/>
          </a:p>
          <a:p>
            <a:endParaRPr lang="en-US" dirty="0"/>
          </a:p>
          <a:p>
            <a:endParaRPr lang="en-US" dirty="0"/>
          </a:p>
          <a:p>
            <a:endParaRPr lang="en-US" dirty="0"/>
          </a:p>
          <a:p>
            <a:endParaRPr lang="en-US" dirty="0"/>
          </a:p>
          <a:p>
            <a:r>
              <a:rPr lang="en-US" sz="1200" dirty="0"/>
              <a:t>Photo credit: </a:t>
            </a:r>
          </a:p>
          <a:p>
            <a:r>
              <a:rPr lang="en-US" sz="1200" dirty="0"/>
              <a:t>Scott Bauer, USDA.  http://commons.wikimedia.org/wiki/File:ARS_pistachio.jpg.  Public domain.</a:t>
            </a:r>
            <a:endParaRPr lang="en-US" dirty="0"/>
          </a:p>
        </p:txBody>
      </p:sp>
      <p:pic>
        <p:nvPicPr>
          <p:cNvPr id="6" name="Content Placeholder 5" descr="ARS_pistachio.jpg"/>
          <p:cNvPicPr>
            <a:picLocks noGrp="1" noChangeAspect="1"/>
          </p:cNvPicPr>
          <p:nvPr>
            <p:ph idx="1"/>
          </p:nvPr>
        </p:nvPicPr>
        <p:blipFill>
          <a:blip r:embed="rId3" cstate="print"/>
          <a:stretch>
            <a:fillRect/>
          </a:stretch>
        </p:blipFill>
        <p:spPr>
          <a:xfrm>
            <a:off x="1371600" y="1524000"/>
            <a:ext cx="3213141" cy="4846638"/>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critters with two shells</a:t>
            </a:r>
          </a:p>
        </p:txBody>
      </p:sp>
      <p:sp>
        <p:nvSpPr>
          <p:cNvPr id="8" name="TextBox 7"/>
          <p:cNvSpPr txBox="1"/>
          <p:nvPr/>
        </p:nvSpPr>
        <p:spPr>
          <a:xfrm>
            <a:off x="5791200" y="1828801"/>
            <a:ext cx="2057400" cy="4339650"/>
          </a:xfrm>
          <a:prstGeom prst="rect">
            <a:avLst/>
          </a:prstGeom>
          <a:noFill/>
        </p:spPr>
        <p:txBody>
          <a:bodyPr wrap="square" rtlCol="0">
            <a:spAutoFit/>
          </a:bodyPr>
          <a:lstStyle/>
          <a:p>
            <a:r>
              <a:rPr lang="en-US" dirty="0"/>
              <a:t>Brachiopods</a:t>
            </a:r>
          </a:p>
          <a:p>
            <a:r>
              <a:rPr lang="en-US" dirty="0"/>
              <a:t>(Phylum </a:t>
            </a:r>
            <a:r>
              <a:rPr lang="en-US" dirty="0" err="1"/>
              <a:t>Brachiopoda</a:t>
            </a:r>
            <a:r>
              <a:rPr lang="en-US" dirty="0"/>
              <a:t>)</a:t>
            </a:r>
          </a:p>
          <a:p>
            <a:endParaRPr lang="en-US" dirty="0"/>
          </a:p>
          <a:p>
            <a:r>
              <a:rPr lang="en-US" i="1" dirty="0" err="1"/>
              <a:t>Terebratalia</a:t>
            </a:r>
            <a:r>
              <a:rPr lang="en-US" i="1" dirty="0"/>
              <a:t> </a:t>
            </a:r>
            <a:r>
              <a:rPr lang="en-US" i="1" dirty="0" err="1"/>
              <a:t>transversa</a:t>
            </a:r>
            <a:endParaRPr lang="en-US" i="1" dirty="0"/>
          </a:p>
          <a:p>
            <a:r>
              <a:rPr lang="en-US" dirty="0"/>
              <a:t>(</a:t>
            </a:r>
            <a:r>
              <a:rPr lang="en-US" dirty="0" err="1"/>
              <a:t>G.B.</a:t>
            </a:r>
            <a:r>
              <a:rPr lang="en-US" dirty="0"/>
              <a:t> </a:t>
            </a:r>
            <a:r>
              <a:rPr lang="en-US" dirty="0" err="1"/>
              <a:t>Sowerby</a:t>
            </a:r>
            <a:r>
              <a:rPr lang="en-US" dirty="0"/>
              <a:t> I, 1846)</a:t>
            </a:r>
          </a:p>
          <a:p>
            <a:endParaRPr lang="en-US" dirty="0"/>
          </a:p>
          <a:p>
            <a:endParaRPr lang="en-US" dirty="0"/>
          </a:p>
          <a:p>
            <a:endParaRPr lang="en-US" dirty="0"/>
          </a:p>
          <a:p>
            <a:endParaRPr lang="en-US" dirty="0"/>
          </a:p>
          <a:p>
            <a:r>
              <a:rPr lang="en-US" sz="1200" dirty="0"/>
              <a:t>Photo credit:   R. Philippi. </a:t>
            </a:r>
          </a:p>
          <a:p>
            <a:r>
              <a:rPr lang="en-US" sz="1200" dirty="0"/>
              <a:t>http://commons.wikimedia.org/wiki/File:Terebratalia_tranverse.jpg.  Creative Commons, Share Alike.</a:t>
            </a:r>
            <a:endParaRPr lang="en-US" dirty="0"/>
          </a:p>
        </p:txBody>
      </p:sp>
      <p:pic>
        <p:nvPicPr>
          <p:cNvPr id="7" name="Content Placeholder 6" descr="Terebratalia_tranverse.jpg"/>
          <p:cNvPicPr>
            <a:picLocks noGrp="1" noChangeAspect="1"/>
          </p:cNvPicPr>
          <p:nvPr>
            <p:ph idx="1"/>
          </p:nvPr>
        </p:nvPicPr>
        <p:blipFill>
          <a:blip r:embed="rId3" cstate="print"/>
          <a:stretch>
            <a:fillRect/>
          </a:stretch>
        </p:blipFill>
        <p:spPr>
          <a:xfrm>
            <a:off x="761999" y="1752600"/>
            <a:ext cx="4269365" cy="434340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shell </a:t>
            </a:r>
            <a:br>
              <a:rPr lang="en-US" dirty="0"/>
            </a:br>
            <a:r>
              <a:rPr lang="en-US" dirty="0"/>
              <a:t>orientation</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00400" y="304800"/>
            <a:ext cx="4858735" cy="5943600"/>
          </a:xfrm>
          <a:scene3d>
            <a:camera prst="orthographicFront">
              <a:rot lat="0" lon="0" rev="21540000"/>
            </a:camera>
            <a:lightRig rig="threePt" dir="t"/>
          </a:scene3d>
        </p:spPr>
      </p:pic>
      <p:sp>
        <p:nvSpPr>
          <p:cNvPr id="7" name="TextBox 6"/>
          <p:cNvSpPr txBox="1"/>
          <p:nvPr/>
        </p:nvSpPr>
        <p:spPr>
          <a:xfrm>
            <a:off x="381000" y="4800600"/>
            <a:ext cx="2743200" cy="1015663"/>
          </a:xfrm>
          <a:prstGeom prst="rect">
            <a:avLst/>
          </a:prstGeom>
          <a:noFill/>
        </p:spPr>
        <p:txBody>
          <a:bodyPr wrap="square" rtlCol="0">
            <a:spAutoFit/>
          </a:bodyPr>
          <a:lstStyle/>
          <a:p>
            <a:r>
              <a:rPr lang="en-US" sz="1200" dirty="0"/>
              <a:t>Art credit:  </a:t>
            </a:r>
            <a:r>
              <a:rPr lang="en-US" sz="1200" dirty="0" err="1"/>
              <a:t>Shrock</a:t>
            </a:r>
            <a:r>
              <a:rPr lang="en-US" sz="1200" dirty="0"/>
              <a:t>, R.R., &amp; W.H. </a:t>
            </a:r>
            <a:r>
              <a:rPr lang="en-US" sz="1200" dirty="0" err="1"/>
              <a:t>Twenhofel</a:t>
            </a:r>
            <a:r>
              <a:rPr lang="en-US" sz="1200" dirty="0"/>
              <a:t>, 1953.  Principles of invertebrate paleontology, 2nd ed.  New York: McGraw-Hill.  Fig. 9-2, p. 263.</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2064</TotalTime>
  <Words>4743</Words>
  <Application>Microsoft Office PowerPoint</Application>
  <PresentationFormat>On-screen Show (4:3)</PresentationFormat>
  <Paragraphs>399</Paragraphs>
  <Slides>40</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Calibri</vt:lpstr>
      <vt:lpstr>Helvetica</vt:lpstr>
      <vt:lpstr>Proxima Nova</vt:lpstr>
      <vt:lpstr>Trebuchet MS</vt:lpstr>
      <vt:lpstr>Wingdings</vt:lpstr>
      <vt:lpstr>Wingdings 2</vt:lpstr>
      <vt:lpstr>Opulent</vt:lpstr>
      <vt:lpstr>Brachiopods “The Other Bivalves”</vt:lpstr>
      <vt:lpstr>What is a bivalve?</vt:lpstr>
      <vt:lpstr>critters with two shells</vt:lpstr>
      <vt:lpstr>critters with two shells</vt:lpstr>
      <vt:lpstr>critters with two shells</vt:lpstr>
      <vt:lpstr>critters with two shells</vt:lpstr>
      <vt:lpstr>critters with two shells</vt:lpstr>
      <vt:lpstr>critters with two shells</vt:lpstr>
      <vt:lpstr>shell  orientation</vt:lpstr>
      <vt:lpstr>critters with two shells</vt:lpstr>
      <vt:lpstr>comparison: bivalve mollusks v. brachiopods</vt:lpstr>
      <vt:lpstr>Paleontological  distribution</vt:lpstr>
      <vt:lpstr>A cambrian seabed</vt:lpstr>
      <vt:lpstr>Fossil brachiopods</vt:lpstr>
      <vt:lpstr>Where do brachiopods fit  in the “tree of life”?</vt:lpstr>
      <vt:lpstr>What is a BRAChiopod?</vt:lpstr>
      <vt:lpstr>Brachiopoda’s place among the “minor” phyla</vt:lpstr>
      <vt:lpstr>what are the brachiopods’ closest relatives?</vt:lpstr>
      <vt:lpstr>Living brachiopods</vt:lpstr>
      <vt:lpstr>An inarticulate brachiopod</vt:lpstr>
      <vt:lpstr>An inarticulate brachiopod  in life</vt:lpstr>
      <vt:lpstr>An articulate brachiopod</vt:lpstr>
      <vt:lpstr>An articulate brachiopod</vt:lpstr>
      <vt:lpstr>An articulate brachiopod  in life</vt:lpstr>
      <vt:lpstr>The brachiopod shell</vt:lpstr>
      <vt:lpstr>punctae</vt:lpstr>
      <vt:lpstr>What’s inside a brachiopod?</vt:lpstr>
      <vt:lpstr>Musculature of an  articulate brachiopod</vt:lpstr>
      <vt:lpstr>Musculature of an inarticulate brachiopod</vt:lpstr>
      <vt:lpstr>The lophophore</vt:lpstr>
      <vt:lpstr>The lophophore</vt:lpstr>
      <vt:lpstr>Development of the lophophore</vt:lpstr>
      <vt:lpstr>the brachidium</vt:lpstr>
      <vt:lpstr>Brachiopod reproduction</vt:lpstr>
      <vt:lpstr>Comparison of the  Three main groups</vt:lpstr>
      <vt:lpstr>classification of living brachiopods: Inarticulates</vt:lpstr>
      <vt:lpstr>classification of living brachiopods: ARTICULATES</vt:lpstr>
      <vt:lpstr>brachiopods of  the gulf of mexico</vt:lpstr>
      <vt:lpstr>Brachiopod trivia</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Bruce</dc:creator>
  <cp:lastModifiedBy>Karlynn Morgan</cp:lastModifiedBy>
  <cp:revision>98</cp:revision>
  <cp:lastPrinted>2012-05-03T20:59:12Z</cp:lastPrinted>
  <dcterms:created xsi:type="dcterms:W3CDTF">2012-04-29T19:09:41Z</dcterms:created>
  <dcterms:modified xsi:type="dcterms:W3CDTF">2023-06-06T13:14:43Z</dcterms:modified>
</cp:coreProperties>
</file>